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  <p:sldMasterId id="2147483696" r:id="rId4"/>
  </p:sldMasterIdLst>
  <p:notesMasterIdLst>
    <p:notesMasterId r:id="rId21"/>
  </p:notesMasterIdLst>
  <p:sldIdLst>
    <p:sldId id="355" r:id="rId5"/>
    <p:sldId id="357" r:id="rId6"/>
    <p:sldId id="36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70" r:id="rId17"/>
    <p:sldId id="356" r:id="rId18"/>
    <p:sldId id="353" r:id="rId19"/>
    <p:sldId id="369" r:id="rId2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dri-Aija Viik" initials="KAV" lastIdx="1" clrIdx="0">
    <p:extLst>
      <p:ext uri="{19B8F6BF-5375-455C-9EA6-DF929625EA0E}">
        <p15:presenceInfo xmlns:p15="http://schemas.microsoft.com/office/powerpoint/2012/main" userId="3bc4deabedbbf2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A7906-4E47-43C2-81EC-7E54B0BC1B87}" v="64" dt="2022-10-28T07:21:56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6357" autoAdjust="0"/>
  </p:normalViewPr>
  <p:slideViewPr>
    <p:cSldViewPr snapToGrid="0">
      <p:cViewPr varScale="1">
        <p:scale>
          <a:sx n="90" d="100"/>
          <a:sy n="90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d.docs.live.net/3bc4deabedbbf29f/Documents/Esitlused/2022/&#220;ldine%20hinnastatistik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'[Üldine hinnastatistika.xlsx]puit'!$F$134:$F$143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'[Üldine hinnastatistika.xlsx]puit'!$H$134:$H$143</c:f>
              <c:numCache>
                <c:formatCode>General</c:formatCode>
                <c:ptCount val="10"/>
                <c:pt idx="0">
                  <c:v>42000</c:v>
                </c:pt>
                <c:pt idx="1">
                  <c:v>53174</c:v>
                </c:pt>
                <c:pt idx="2">
                  <c:v>56493</c:v>
                </c:pt>
                <c:pt idx="3">
                  <c:v>61311</c:v>
                </c:pt>
                <c:pt idx="4">
                  <c:v>59541</c:v>
                </c:pt>
                <c:pt idx="5">
                  <c:v>74899</c:v>
                </c:pt>
                <c:pt idx="6">
                  <c:v>74939</c:v>
                </c:pt>
                <c:pt idx="7" formatCode="#,##0">
                  <c:v>57619</c:v>
                </c:pt>
                <c:pt idx="8">
                  <c:v>70640</c:v>
                </c:pt>
                <c:pt idx="9">
                  <c:v>44486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55-40E1-AE69-03A3B1DDE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7572736"/>
        <c:axId val="497575360"/>
      </c:barChart>
      <c:catAx>
        <c:axId val="49757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575360"/>
        <c:crosses val="autoZero"/>
        <c:auto val="1"/>
        <c:lblAlgn val="ctr"/>
        <c:lblOffset val="100"/>
        <c:noMultiLvlLbl val="0"/>
      </c:catAx>
      <c:valAx>
        <c:axId val="49757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57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78660-BB52-4079-9EAF-1590D367397D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404AA-4994-4E54-813B-5A4D6DD1FDB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7285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404AA-4994-4E54-813B-5A4D6DD1FDBB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9587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709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329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31065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187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966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7032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1209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2282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846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39370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60933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23295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42022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1282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810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393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3610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487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1437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1752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128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0312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AC73-82CC-44D6-93B1-09AB74964175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813F-D146-4EE4-A0CB-69EF1B8A76C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5447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F237D-979A-46CE-82F1-3D42EEE40C81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A5784-01D3-4BF8-B8D7-4CB7C879987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264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179C5-9B76-E59D-C793-B8DB2FB7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t-EE" sz="4000" dirty="0"/>
              <a:t>Ühinenud Metsaomanikud- 10 aastat</a:t>
            </a:r>
            <a:br>
              <a:rPr lang="et-EE" sz="4000" dirty="0"/>
            </a:br>
            <a:endParaRPr lang="et-EE" sz="4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C4C3-68A3-A3E5-AB2E-1D128BABA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r>
              <a:rPr lang="et-EE" sz="1900"/>
              <a:t>Asutamiskoosolek 22.august  2012</a:t>
            </a:r>
            <a:r>
              <a:rPr lang="et-EE" sz="1900">
                <a:sym typeface="Wingdings" panose="05000000000000000000" pitchFamily="2" charset="2"/>
              </a:rPr>
              <a:t></a:t>
            </a:r>
          </a:p>
          <a:p>
            <a:r>
              <a:rPr lang="et-EE" sz="1900">
                <a:sym typeface="Wingdings" panose="05000000000000000000" pitchFamily="2" charset="2"/>
              </a:rPr>
              <a:t>Ühinenud Metsaomanikud alustas   nelja toimiva Metsaühistu liikmetega </a:t>
            </a:r>
          </a:p>
          <a:p>
            <a:r>
              <a:rPr lang="et-EE" sz="1900">
                <a:sym typeface="Wingdings" panose="05000000000000000000" pitchFamily="2" charset="2"/>
              </a:rPr>
              <a:t>Alustasime 128  liikmega tänaseks 1307 liiget</a:t>
            </a:r>
          </a:p>
          <a:p>
            <a:r>
              <a:rPr lang="et-EE" sz="1900">
                <a:sym typeface="Wingdings" panose="05000000000000000000" pitchFamily="2" charset="2"/>
              </a:rPr>
              <a:t>Juhatuses 10 liiget (kellest 6 asutajaliiget)</a:t>
            </a:r>
          </a:p>
          <a:p>
            <a:r>
              <a:rPr lang="et-EE" sz="1900">
                <a:sym typeface="Wingdings" panose="05000000000000000000" pitchFamily="2" charset="2"/>
              </a:rPr>
              <a:t>Meie igapäevases nais-ja meeskonnas on täna 12 inimest (6)</a:t>
            </a:r>
          </a:p>
          <a:p>
            <a:r>
              <a:rPr lang="et-EE" sz="1900">
                <a:sym typeface="Wingdings" panose="05000000000000000000" pitchFamily="2" charset="2"/>
              </a:rPr>
              <a:t>Eesti Erametsaliit</a:t>
            </a:r>
          </a:p>
          <a:p>
            <a:r>
              <a:rPr lang="et-EE" sz="1900">
                <a:sym typeface="Wingdings" panose="05000000000000000000" pitchFamily="2" charset="2"/>
              </a:rPr>
              <a:t>Eesti Puidumüügikeskus</a:t>
            </a:r>
          </a:p>
          <a:p>
            <a:r>
              <a:rPr lang="et-EE" sz="1900">
                <a:sym typeface="Wingdings" panose="05000000000000000000" pitchFamily="2" charset="2"/>
              </a:rPr>
              <a:t>Hea Metsanduse Koda</a:t>
            </a:r>
          </a:p>
          <a:p>
            <a:endParaRPr lang="et-EE" sz="1900">
              <a:sym typeface="Wingdings" panose="05000000000000000000" pitchFamily="2" charset="2"/>
            </a:endParaRPr>
          </a:p>
          <a:p>
            <a:endParaRPr lang="et-EE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A23C8-46AF-5A6B-FB9C-00B6953B0B62}"/>
              </a:ext>
            </a:extLst>
          </p:cNvPr>
          <p:cNvPicPr/>
          <p:nvPr/>
        </p:nvPicPr>
        <p:blipFill rotWithShape="1">
          <a:blip r:embed="rId3"/>
          <a:srcRect l="11725" r="9071" b="1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04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3A7C58-E4D0-406F-AEF1-49008D59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F72FE-F0DB-8480-2D80-30CDC7D0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005452" cy="1146177"/>
          </a:xfrm>
        </p:spPr>
        <p:txBody>
          <a:bodyPr>
            <a:normAutofit/>
          </a:bodyPr>
          <a:lstStyle/>
          <a:p>
            <a:r>
              <a:rPr lang="et-EE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07297-643E-2FB4-271B-BDABD6701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18" r="-2" b="12850"/>
          <a:stretch/>
        </p:blipFill>
        <p:spPr>
          <a:xfrm>
            <a:off x="20" y="1690692"/>
            <a:ext cx="4394869" cy="2502787"/>
          </a:xfrm>
          <a:custGeom>
            <a:avLst/>
            <a:gdLst/>
            <a:ahLst/>
            <a:cxnLst/>
            <a:rect l="l" t="t" r="r" b="b"/>
            <a:pathLst>
              <a:path w="5859851" h="2502787">
                <a:moveTo>
                  <a:pt x="255181" y="0"/>
                </a:moveTo>
                <a:lnTo>
                  <a:pt x="5859851" y="0"/>
                </a:lnTo>
                <a:lnTo>
                  <a:pt x="4700603" y="2501837"/>
                </a:lnTo>
                <a:lnTo>
                  <a:pt x="4445862" y="2501837"/>
                </a:lnTo>
                <a:lnTo>
                  <a:pt x="4445422" y="2502787"/>
                </a:lnTo>
                <a:lnTo>
                  <a:pt x="0" y="2502787"/>
                </a:lnTo>
                <a:lnTo>
                  <a:pt x="0" y="950"/>
                </a:lnTo>
                <a:lnTo>
                  <a:pt x="255181" y="95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11D36-CC1C-215E-E98A-079122219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4192"/>
          <a:stretch/>
        </p:blipFill>
        <p:spPr>
          <a:xfrm>
            <a:off x="20" y="4357117"/>
            <a:ext cx="3480536" cy="2500884"/>
          </a:xfrm>
          <a:custGeom>
            <a:avLst/>
            <a:gdLst/>
            <a:ahLst/>
            <a:cxnLst/>
            <a:rect l="l" t="t" r="r" b="b"/>
            <a:pathLst>
              <a:path w="4640742" h="2500884">
                <a:moveTo>
                  <a:pt x="0" y="0"/>
                </a:moveTo>
                <a:lnTo>
                  <a:pt x="4640742" y="0"/>
                </a:lnTo>
                <a:lnTo>
                  <a:pt x="4640742" y="1"/>
                </a:lnTo>
                <a:lnTo>
                  <a:pt x="4639450" y="1"/>
                </a:lnTo>
                <a:lnTo>
                  <a:pt x="3480643" y="2500884"/>
                </a:lnTo>
                <a:lnTo>
                  <a:pt x="0" y="2500884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C5404F-1E02-4519-A2AC-E8838B4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7F04A-6BC1-2357-E1BB-BC1BCB343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2176272"/>
            <a:ext cx="3879341" cy="4005072"/>
          </a:xfrm>
        </p:spPr>
        <p:txBody>
          <a:bodyPr anchor="ctr">
            <a:normAutofit/>
          </a:bodyPr>
          <a:lstStyle/>
          <a:p>
            <a:r>
              <a:rPr lang="et-EE" sz="1700" dirty="0">
                <a:solidFill>
                  <a:srgbClr val="FFFFFE"/>
                </a:solidFill>
              </a:rPr>
              <a:t>Metsakasvukohatüüpide õppepäev oli väga arvukas</a:t>
            </a:r>
          </a:p>
          <a:p>
            <a:r>
              <a:rPr lang="et-EE" sz="1700" dirty="0">
                <a:solidFill>
                  <a:srgbClr val="FFFFFE"/>
                </a:solidFill>
              </a:rPr>
              <a:t>Metsaühistu </a:t>
            </a:r>
            <a:r>
              <a:rPr lang="et-EE" sz="1700" dirty="0" err="1">
                <a:solidFill>
                  <a:srgbClr val="FFFFFE"/>
                </a:solidFill>
              </a:rPr>
              <a:t>nomineeriti</a:t>
            </a:r>
            <a:r>
              <a:rPr lang="et-EE" sz="1700" dirty="0">
                <a:solidFill>
                  <a:srgbClr val="FFFFFE"/>
                </a:solidFill>
              </a:rPr>
              <a:t> õppijasõbralikuks tööandjaks</a:t>
            </a:r>
          </a:p>
          <a:p>
            <a:r>
              <a:rPr lang="et-EE" sz="1700" dirty="0">
                <a:solidFill>
                  <a:srgbClr val="FFFFFE"/>
                </a:solidFill>
              </a:rPr>
              <a:t>Tunnustati Metsaühistu liikmeid- Valdu ja Mare Reinaas, Ülo Tuvi, Riin Pallon-Tammepuu, Orm Tammepuu, Maie Rebane, Risto Kiisk, </a:t>
            </a:r>
          </a:p>
        </p:txBody>
      </p:sp>
    </p:spTree>
    <p:extLst>
      <p:ext uri="{BB962C8B-B14F-4D97-AF65-F5344CB8AC3E}">
        <p14:creationId xmlns:p14="http://schemas.microsoft.com/office/powerpoint/2010/main" val="2116591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FA6BF-A400-F059-9914-6BC85DB0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35052"/>
            <a:ext cx="2320290" cy="1645920"/>
          </a:xfrm>
        </p:spPr>
        <p:txBody>
          <a:bodyPr>
            <a:normAutofit/>
          </a:bodyPr>
          <a:lstStyle/>
          <a:p>
            <a:r>
              <a:rPr lang="et-EE" sz="2300"/>
              <a:t>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2DCE6-2FE2-F69C-A1C2-D87B7DE81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6" r="14331" b="-2"/>
          <a:stretch/>
        </p:blipFill>
        <p:spPr>
          <a:xfrm>
            <a:off x="20" y="-6"/>
            <a:ext cx="2948920" cy="4005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1307B-E720-3CCF-988E-325D4FAB9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9" r="22387" b="-2"/>
          <a:stretch/>
        </p:blipFill>
        <p:spPr>
          <a:xfrm>
            <a:off x="3097530" y="6"/>
            <a:ext cx="2948940" cy="4005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3F15D6-6389-CC94-5B46-480A48B00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73" r="24878" b="-2"/>
          <a:stretch/>
        </p:blipFill>
        <p:spPr>
          <a:xfrm>
            <a:off x="6195060" y="-1"/>
            <a:ext cx="2948940" cy="4005072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66010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B6DE-371C-59D4-B360-694D06018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199" y="4435052"/>
            <a:ext cx="5328141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t-EE" sz="1600" dirty="0"/>
              <a:t>Koroona sundis inimesi rohkem metsas käima</a:t>
            </a:r>
          </a:p>
          <a:p>
            <a:pPr marL="0" indent="0">
              <a:buNone/>
            </a:pPr>
            <a:r>
              <a:rPr lang="et-EE" sz="1600" dirty="0"/>
              <a:t>Energiakriisiks valmistumine – kõik tuleb kokku koguda</a:t>
            </a:r>
          </a:p>
          <a:p>
            <a:pPr marL="0" indent="0">
              <a:buNone/>
            </a:pPr>
            <a:r>
              <a:rPr lang="et-EE" sz="1600" dirty="0"/>
              <a:t>Tunnustati Metsaühistu liikmeid-Olev Matt, </a:t>
            </a:r>
            <a:r>
              <a:rPr lang="et-EE" sz="1600" dirty="0" err="1"/>
              <a:t>Magnar</a:t>
            </a:r>
            <a:r>
              <a:rPr lang="et-EE" sz="1600" dirty="0"/>
              <a:t> Alev, Andrus Lasn, Reena Ailt-Tamm, Ülari Metsaveer, Olev Lillemets</a:t>
            </a:r>
          </a:p>
        </p:txBody>
      </p:sp>
    </p:spTree>
    <p:extLst>
      <p:ext uri="{BB962C8B-B14F-4D97-AF65-F5344CB8AC3E}">
        <p14:creationId xmlns:p14="http://schemas.microsoft.com/office/powerpoint/2010/main" val="15220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3A7C58-E4D0-406F-AEF1-49008D59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D14EB-F38F-863F-09F5-F827DC43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005452" cy="1146177"/>
          </a:xfrm>
        </p:spPr>
        <p:txBody>
          <a:bodyPr>
            <a:normAutofit/>
          </a:bodyPr>
          <a:lstStyle/>
          <a:p>
            <a:r>
              <a:rPr lang="et-EE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12EF8-150C-812A-E937-AE33A1F25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1" r="3" b="48399"/>
          <a:stretch/>
        </p:blipFill>
        <p:spPr>
          <a:xfrm>
            <a:off x="20" y="1690692"/>
            <a:ext cx="4394869" cy="2502787"/>
          </a:xfrm>
          <a:custGeom>
            <a:avLst/>
            <a:gdLst/>
            <a:ahLst/>
            <a:cxnLst/>
            <a:rect l="l" t="t" r="r" b="b"/>
            <a:pathLst>
              <a:path w="5859851" h="2502787">
                <a:moveTo>
                  <a:pt x="255181" y="0"/>
                </a:moveTo>
                <a:lnTo>
                  <a:pt x="5859851" y="0"/>
                </a:lnTo>
                <a:lnTo>
                  <a:pt x="4700603" y="2501837"/>
                </a:lnTo>
                <a:lnTo>
                  <a:pt x="4445862" y="2501837"/>
                </a:lnTo>
                <a:lnTo>
                  <a:pt x="4445422" y="2502787"/>
                </a:lnTo>
                <a:lnTo>
                  <a:pt x="0" y="2502787"/>
                </a:lnTo>
                <a:lnTo>
                  <a:pt x="0" y="950"/>
                </a:lnTo>
                <a:lnTo>
                  <a:pt x="255181" y="95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E8163-02AC-8BD8-8BF7-CB3E2BC23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15"/>
          <a:stretch/>
        </p:blipFill>
        <p:spPr>
          <a:xfrm>
            <a:off x="20" y="4357117"/>
            <a:ext cx="3480536" cy="2500884"/>
          </a:xfrm>
          <a:custGeom>
            <a:avLst/>
            <a:gdLst/>
            <a:ahLst/>
            <a:cxnLst/>
            <a:rect l="l" t="t" r="r" b="b"/>
            <a:pathLst>
              <a:path w="4640742" h="2500884">
                <a:moveTo>
                  <a:pt x="0" y="0"/>
                </a:moveTo>
                <a:lnTo>
                  <a:pt x="4640742" y="0"/>
                </a:lnTo>
                <a:lnTo>
                  <a:pt x="4640742" y="1"/>
                </a:lnTo>
                <a:lnTo>
                  <a:pt x="4639450" y="1"/>
                </a:lnTo>
                <a:lnTo>
                  <a:pt x="3480643" y="2500884"/>
                </a:lnTo>
                <a:lnTo>
                  <a:pt x="0" y="2500884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C5404F-1E02-4519-A2AC-E8838B4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76921-CCF5-26D5-5C13-1970DAE6C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2176272"/>
            <a:ext cx="3879341" cy="4005072"/>
          </a:xfrm>
        </p:spPr>
        <p:txBody>
          <a:bodyPr anchor="ctr">
            <a:normAutofit/>
          </a:bodyPr>
          <a:lstStyle/>
          <a:p>
            <a:r>
              <a:rPr lang="et-EE" sz="1700" dirty="0">
                <a:solidFill>
                  <a:srgbClr val="FFFFFE"/>
                </a:solidFill>
              </a:rPr>
              <a:t>Jõhvis Kogu Pere Metsapäeval tunnustati meie Metsaühistu liikmeid Rene </a:t>
            </a:r>
            <a:r>
              <a:rPr lang="et-EE" sz="1700" dirty="0" err="1">
                <a:solidFill>
                  <a:srgbClr val="FFFFFE"/>
                </a:solidFill>
              </a:rPr>
              <a:t>Verlinit</a:t>
            </a:r>
            <a:r>
              <a:rPr lang="et-EE" sz="1700" dirty="0">
                <a:solidFill>
                  <a:srgbClr val="FFFFFE"/>
                </a:solidFill>
              </a:rPr>
              <a:t> ja Raivo Roosit</a:t>
            </a:r>
          </a:p>
        </p:txBody>
      </p:sp>
    </p:spTree>
    <p:extLst>
      <p:ext uri="{BB962C8B-B14F-4D97-AF65-F5344CB8AC3E}">
        <p14:creationId xmlns:p14="http://schemas.microsoft.com/office/powerpoint/2010/main" val="1056688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E7BC-ED64-C563-E678-489D0AA6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Puidu müük 2013-2022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B40AA4-1D00-6A08-A557-1FD8620071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130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10ED2-8316-DE7E-4525-3E364E69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t-EE" sz="4700"/>
              <a:t>Alati pole lihtne…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3A0F1-3CB4-91A8-96A4-DB0D06F82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r>
              <a:rPr lang="et-EE" sz="1900" dirty="0"/>
              <a:t>Jahilepingud- algus oli väga keeruline</a:t>
            </a:r>
          </a:p>
          <a:p>
            <a:r>
              <a:rPr lang="et-EE" sz="1900" dirty="0"/>
              <a:t>Sertifikaadi taotlemine- miks teil ikka seda vaja on</a:t>
            </a:r>
          </a:p>
          <a:p>
            <a:r>
              <a:rPr lang="et-EE" sz="1900" dirty="0"/>
              <a:t>Metsakasvataja- ei leidnud piisavalt rakendust</a:t>
            </a:r>
          </a:p>
          <a:p>
            <a:r>
              <a:rPr lang="et-EE" sz="1900" dirty="0"/>
              <a:t>Teavitustöö, mida me teeme ja mis võimalused metsaühistul on</a:t>
            </a:r>
          </a:p>
          <a:p>
            <a:r>
              <a:rPr lang="et-EE" sz="1900" dirty="0"/>
              <a:t>IT on väga kallis ja mõttekaaslasi on raske leida</a:t>
            </a:r>
          </a:p>
          <a:p>
            <a:r>
              <a:rPr lang="et-EE" sz="1900" dirty="0"/>
              <a:t>Teenuste paketi laiendamine (kinnistu hindamine, oksjonid, maamõõtmine jne.)</a:t>
            </a:r>
          </a:p>
          <a:p>
            <a:endParaRPr lang="et-EE" sz="1900" dirty="0"/>
          </a:p>
          <a:p>
            <a:endParaRPr lang="et-EE" sz="1900" dirty="0"/>
          </a:p>
          <a:p>
            <a:endParaRPr lang="et-EE" sz="1900" dirty="0"/>
          </a:p>
          <a:p>
            <a:endParaRPr lang="et-EE" sz="1900" dirty="0"/>
          </a:p>
          <a:p>
            <a:endParaRPr lang="et-EE" sz="1900" dirty="0"/>
          </a:p>
          <a:p>
            <a:endParaRPr lang="et-EE" sz="1900" dirty="0"/>
          </a:p>
          <a:p>
            <a:endParaRPr lang="et-EE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7A343-7823-8D91-088E-7BD463D985DF}"/>
              </a:ext>
            </a:extLst>
          </p:cNvPr>
          <p:cNvPicPr/>
          <p:nvPr/>
        </p:nvPicPr>
        <p:blipFill rotWithShape="1">
          <a:blip r:embed="rId2"/>
          <a:srcRect l="11725" r="9071" b="1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4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42C2B-B3D3-844F-2435-5E2122A7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t-EE" sz="4700"/>
              <a:t>Kuidas edasi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4A921-075E-3EE3-9F25-29E334268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r>
              <a:rPr lang="et-EE" sz="1600"/>
              <a:t>Metsaühistuid tuleb juurde nagu seeni…</a:t>
            </a:r>
          </a:p>
          <a:p>
            <a:r>
              <a:rPr lang="et-EE" sz="1600"/>
              <a:t>Kas metsaomanikul on vahet kust ta oma teenuse saab?</a:t>
            </a:r>
          </a:p>
          <a:p>
            <a:r>
              <a:rPr lang="et-EE" sz="1600"/>
              <a:t>Millised ootused on tänasel metsaomanikul?</a:t>
            </a:r>
          </a:p>
          <a:p>
            <a:r>
              <a:rPr lang="et-EE" sz="1600"/>
              <a:t>Milline on tänase metsaomaniku profiil? </a:t>
            </a:r>
          </a:p>
          <a:p>
            <a:r>
              <a:rPr lang="et-EE" sz="1600"/>
              <a:t>Kas me suudame konkureerida ettevõtlusmaastikul ?</a:t>
            </a:r>
          </a:p>
          <a:p>
            <a:r>
              <a:rPr lang="et-EE" sz="1600"/>
              <a:t>Kui metsaühistute toetussüsteemi ei ole, kas areng peatub?</a:t>
            </a:r>
          </a:p>
          <a:p>
            <a:r>
              <a:rPr lang="et-EE" sz="1600"/>
              <a:t>Mis on „präänik“ (piits) metsaomanikele, et nad ühineks?</a:t>
            </a:r>
          </a:p>
          <a:p>
            <a:r>
              <a:rPr lang="et-EE" sz="1600"/>
              <a:t>Kas Metsaühistu on innovaatiline ja otsitud tööandja?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9FD68-1D9A-D3B1-A7C0-C9A21808B8C6}"/>
              </a:ext>
            </a:extLst>
          </p:cNvPr>
          <p:cNvPicPr/>
          <p:nvPr/>
        </p:nvPicPr>
        <p:blipFill rotWithShape="1">
          <a:blip r:embed="rId2"/>
          <a:srcRect l="11725" r="9071" b="1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5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605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A5C2A50-BE60-C8F5-964E-099852864FE7}"/>
              </a:ext>
            </a:extLst>
          </p:cNvPr>
          <p:cNvSpPr txBox="1"/>
          <p:nvPr/>
        </p:nvSpPr>
        <p:spPr>
          <a:xfrm>
            <a:off x="832485" y="4277356"/>
            <a:ext cx="747522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605949"/>
                </a:solidFill>
                <a:latin typeface="+mj-lt"/>
                <a:ea typeface="+mj-ea"/>
                <a:cs typeface="+mj-cs"/>
              </a:rPr>
              <a:t>SOOVIN MEILE METSAOMANIKE SOOVIDE TÄITUMIST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605949"/>
                </a:solidFill>
                <a:latin typeface="+mj-lt"/>
                <a:ea typeface="+mj-ea"/>
                <a:cs typeface="+mj-cs"/>
              </a:rPr>
              <a:t>JA METSAÜHISTU VÕIMEKUST NEID TÄITA</a:t>
            </a:r>
            <a:endParaRPr lang="et-EE" sz="2400" b="1" dirty="0">
              <a:solidFill>
                <a:srgbClr val="605949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t-EE" sz="2400" b="1" dirty="0">
              <a:solidFill>
                <a:srgbClr val="605949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t-EE" sz="2000" b="1" dirty="0">
                <a:solidFill>
                  <a:srgbClr val="605949"/>
                </a:solidFill>
                <a:latin typeface="+mj-lt"/>
                <a:ea typeface="+mj-ea"/>
                <a:cs typeface="+mj-cs"/>
              </a:rPr>
              <a:t>TÄNAN TÄHELEPANU EEST.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t-EE" sz="1600" b="1" dirty="0">
                <a:solidFill>
                  <a:srgbClr val="605949"/>
                </a:solidFill>
                <a:latin typeface="+mj-lt"/>
                <a:ea typeface="+mj-ea"/>
                <a:cs typeface="+mj-cs"/>
              </a:rPr>
              <a:t>kadri@eestimetsad.ee</a:t>
            </a:r>
            <a:endParaRPr lang="en-US" sz="1600" b="1" dirty="0">
              <a:solidFill>
                <a:srgbClr val="60594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0DAE1-CDF4-C705-7C8C-3AA1CFC91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65" r="2" b="2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2402E1-B9D8-424B-837F-6E4AA2E0F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3805"/>
            <a:ext cx="585033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CA0C8-0C32-C206-1B64-FDEB75F3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3833622" cy="1097280"/>
          </a:xfrm>
        </p:spPr>
        <p:txBody>
          <a:bodyPr>
            <a:normAutofit/>
          </a:bodyPr>
          <a:lstStyle/>
          <a:p>
            <a:r>
              <a:rPr lang="et-EE">
                <a:solidFill>
                  <a:srgbClr val="FFFFFE"/>
                </a:solidFill>
              </a:rPr>
              <a:t>2012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5E2C7-35D7-0536-EA2D-36746C6E4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1720"/>
            <a:ext cx="3284982" cy="3547872"/>
          </a:xfrm>
        </p:spPr>
        <p:txBody>
          <a:bodyPr anchor="t">
            <a:normAutofit/>
          </a:bodyPr>
          <a:lstStyle/>
          <a:p>
            <a:r>
              <a:rPr lang="et-EE" sz="1700">
                <a:solidFill>
                  <a:srgbClr val="FFFFFE"/>
                </a:solidFill>
              </a:rPr>
              <a:t>Metsaühistu tegevuse käivitamine  </a:t>
            </a:r>
          </a:p>
          <a:p>
            <a:r>
              <a:rPr lang="et-EE" sz="1700">
                <a:solidFill>
                  <a:srgbClr val="FFFFFE"/>
                </a:solidFill>
              </a:rPr>
              <a:t>ühistegevuses osalemine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54784-E5C3-AB23-46B4-B1D81ABB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" r="1" b="7422"/>
          <a:stretch/>
        </p:blipFill>
        <p:spPr>
          <a:xfrm>
            <a:off x="5093232" y="521208"/>
            <a:ext cx="4050768" cy="2770632"/>
          </a:xfrm>
          <a:custGeom>
            <a:avLst/>
            <a:gdLst/>
            <a:ahLst/>
            <a:cxnLst/>
            <a:rect l="l" t="t" r="r" b="b"/>
            <a:pathLst>
              <a:path w="5401023" h="2770632">
                <a:moveTo>
                  <a:pt x="3214941" y="0"/>
                </a:moveTo>
                <a:lnTo>
                  <a:pt x="5401023" y="0"/>
                </a:lnTo>
                <a:lnTo>
                  <a:pt x="5401023" y="2770632"/>
                </a:lnTo>
                <a:lnTo>
                  <a:pt x="3214941" y="2770632"/>
                </a:lnTo>
                <a:lnTo>
                  <a:pt x="3214941" y="2768786"/>
                </a:lnTo>
                <a:lnTo>
                  <a:pt x="1865202" y="2768786"/>
                </a:lnTo>
                <a:lnTo>
                  <a:pt x="1865202" y="2768787"/>
                </a:lnTo>
                <a:lnTo>
                  <a:pt x="0" y="2768787"/>
                </a:lnTo>
                <a:lnTo>
                  <a:pt x="1325372" y="2605"/>
                </a:lnTo>
                <a:lnTo>
                  <a:pt x="1653397" y="2605"/>
                </a:lnTo>
                <a:lnTo>
                  <a:pt x="1653397" y="2597"/>
                </a:lnTo>
                <a:lnTo>
                  <a:pt x="1723225" y="2597"/>
                </a:lnTo>
                <a:lnTo>
                  <a:pt x="1723225" y="2596"/>
                </a:lnTo>
                <a:lnTo>
                  <a:pt x="2263055" y="2596"/>
                </a:lnTo>
                <a:lnTo>
                  <a:pt x="2263055" y="2597"/>
                </a:lnTo>
                <a:lnTo>
                  <a:pt x="3204175" y="2597"/>
                </a:lnTo>
                <a:lnTo>
                  <a:pt x="3204175" y="2604"/>
                </a:lnTo>
                <a:lnTo>
                  <a:pt x="3214941" y="260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A5B35-53BC-8760-9BBE-CEE33720A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0" r="-2" b="6500"/>
          <a:stretch/>
        </p:blipFill>
        <p:spPr>
          <a:xfrm>
            <a:off x="4024688" y="3453634"/>
            <a:ext cx="5119312" cy="2755142"/>
          </a:xfrm>
          <a:custGeom>
            <a:avLst/>
            <a:gdLst/>
            <a:ahLst/>
            <a:cxnLst/>
            <a:rect l="l" t="t" r="r" b="b"/>
            <a:pathLst>
              <a:path w="6825749" h="2755142">
                <a:moveTo>
                  <a:pt x="3353180" y="0"/>
                </a:moveTo>
                <a:lnTo>
                  <a:pt x="4045207" y="0"/>
                </a:lnTo>
                <a:lnTo>
                  <a:pt x="4045207" y="1"/>
                </a:lnTo>
                <a:lnTo>
                  <a:pt x="4692417" y="1"/>
                </a:lnTo>
                <a:lnTo>
                  <a:pt x="4781930" y="1"/>
                </a:lnTo>
                <a:lnTo>
                  <a:pt x="4781930" y="0"/>
                </a:lnTo>
                <a:lnTo>
                  <a:pt x="5473957" y="0"/>
                </a:lnTo>
                <a:lnTo>
                  <a:pt x="5473957" y="1"/>
                </a:lnTo>
                <a:lnTo>
                  <a:pt x="6680412" y="1"/>
                </a:lnTo>
                <a:lnTo>
                  <a:pt x="6680412" y="2798"/>
                </a:lnTo>
                <a:lnTo>
                  <a:pt x="6825749" y="2798"/>
                </a:lnTo>
                <a:lnTo>
                  <a:pt x="6825749" y="2755142"/>
                </a:lnTo>
                <a:lnTo>
                  <a:pt x="4748668" y="2755142"/>
                </a:lnTo>
                <a:lnTo>
                  <a:pt x="4748668" y="2755099"/>
                </a:lnTo>
                <a:lnTo>
                  <a:pt x="3535184" y="2755099"/>
                </a:lnTo>
                <a:lnTo>
                  <a:pt x="3321602" y="2755099"/>
                </a:lnTo>
                <a:lnTo>
                  <a:pt x="3321602" y="2755100"/>
                </a:lnTo>
                <a:lnTo>
                  <a:pt x="1892852" y="2755100"/>
                </a:lnTo>
                <a:lnTo>
                  <a:pt x="1428750" y="2755100"/>
                </a:lnTo>
                <a:lnTo>
                  <a:pt x="0" y="2755100"/>
                </a:lnTo>
                <a:lnTo>
                  <a:pt x="1345020" y="10"/>
                </a:lnTo>
                <a:lnTo>
                  <a:pt x="1677909" y="10"/>
                </a:lnTo>
                <a:lnTo>
                  <a:pt x="1677909" y="2"/>
                </a:lnTo>
                <a:lnTo>
                  <a:pt x="1748771" y="2"/>
                </a:lnTo>
                <a:lnTo>
                  <a:pt x="1748771" y="1"/>
                </a:lnTo>
                <a:lnTo>
                  <a:pt x="2296604" y="1"/>
                </a:lnTo>
                <a:lnTo>
                  <a:pt x="2296604" y="2"/>
                </a:lnTo>
                <a:lnTo>
                  <a:pt x="3106658" y="2"/>
                </a:lnTo>
                <a:lnTo>
                  <a:pt x="3177521" y="2"/>
                </a:lnTo>
                <a:lnTo>
                  <a:pt x="3177521" y="1"/>
                </a:lnTo>
                <a:lnTo>
                  <a:pt x="3263667" y="1"/>
                </a:lnTo>
                <a:lnTo>
                  <a:pt x="335318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9418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421890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8FE29-33D6-2902-4BF3-CC09BAC5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" y="4440602"/>
            <a:ext cx="2654046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2013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423EC-DE9D-5E55-69C1-D58C67898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5" r="-1" b="906"/>
          <a:stretch/>
        </p:blipFill>
        <p:spPr>
          <a:xfrm>
            <a:off x="4" y="10"/>
            <a:ext cx="3663287" cy="3995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FB97E3-9B2F-0482-3CA4-D77910536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3" r="-2" b="32869"/>
          <a:stretch/>
        </p:blipFill>
        <p:spPr>
          <a:xfrm>
            <a:off x="3806157" y="10"/>
            <a:ext cx="5337839" cy="3995918"/>
          </a:xfrm>
          <a:prstGeom prst="rect">
            <a:avLst/>
          </a:prstGeom>
        </p:spPr>
      </p:pic>
      <p:sp>
        <p:nvSpPr>
          <p:cNvPr id="16" name="Rectangle 21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491151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525670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241F-74C6-2111-128C-431FEDC5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930" y="4440602"/>
            <a:ext cx="4505706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t-EE" sz="1600" dirty="0"/>
              <a:t>Nõustasime </a:t>
            </a:r>
            <a:r>
              <a:rPr lang="et-EE" sz="1600" dirty="0" err="1"/>
              <a:t>erametsaomankke</a:t>
            </a:r>
            <a:endParaRPr lang="et-EE" sz="1600" dirty="0"/>
          </a:p>
          <a:p>
            <a:pPr marL="0" indent="0">
              <a:buNone/>
            </a:pPr>
            <a:r>
              <a:rPr lang="et-EE" sz="1600" kern="1200" dirty="0">
                <a:latin typeface="+mn-lt"/>
                <a:ea typeface="+mn-ea"/>
                <a:cs typeface="+mn-cs"/>
              </a:rPr>
              <a:t>Alusta</a:t>
            </a:r>
            <a:r>
              <a:rPr lang="et-EE" sz="1600" dirty="0"/>
              <a:t>sime raietööde korraldusega ja puidu </a:t>
            </a:r>
            <a:r>
              <a:rPr lang="et-EE" sz="1600" dirty="0" err="1"/>
              <a:t>ühismüügiga</a:t>
            </a:r>
            <a:r>
              <a:rPr lang="et-EE" sz="1600" dirty="0"/>
              <a:t>,  </a:t>
            </a:r>
          </a:p>
          <a:p>
            <a:pPr marL="0" indent="0">
              <a:buNone/>
            </a:pPr>
            <a:r>
              <a:rPr lang="et-EE" sz="1600" dirty="0"/>
              <a:t>Eesti Puidumüügikeskuse loomine, </a:t>
            </a:r>
          </a:p>
          <a:p>
            <a:pPr marL="0" indent="0">
              <a:buNone/>
            </a:pPr>
            <a:r>
              <a:rPr lang="et-EE" sz="1600" dirty="0"/>
              <a:t>meiega ühines metsameister Raigo</a:t>
            </a:r>
            <a:endParaRPr lang="en-US" sz="16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6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C08A-F2E9-0011-3C4C-FEEDD8FC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7844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BA720-B91A-0FB2-050F-A60D533C3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145138"/>
            <a:ext cx="6858000" cy="13744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Metsataimede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nõudlus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kasvas</a:t>
            </a:r>
            <a:r>
              <a:rPr lang="et-EE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0" indent="0">
              <a:buNone/>
            </a:pPr>
            <a:r>
              <a:rPr lang="et-EE" sz="1700" dirty="0"/>
              <a:t>Tööde mahud kasvasid </a:t>
            </a:r>
          </a:p>
          <a:p>
            <a:pPr marL="0" indent="0">
              <a:buNone/>
            </a:pPr>
            <a:r>
              <a:rPr lang="et-EE" sz="1700" dirty="0"/>
              <a:t>ühistuga liitusid kaks metsameistrit Ray ja Risto</a:t>
            </a:r>
          </a:p>
          <a:p>
            <a:pPr marL="0" indent="0">
              <a:buNone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56355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495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883D4-6C4B-40D6-E239-13EFA292E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13" r="3" b="28174"/>
          <a:stretch/>
        </p:blipFill>
        <p:spPr>
          <a:xfrm>
            <a:off x="2736988" y="2"/>
            <a:ext cx="640701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0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5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9D8F4-1E2B-EBE2-EB57-2D7E3C1B7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11" r="-2" b="16478"/>
          <a:stretch/>
        </p:blipFill>
        <p:spPr>
          <a:xfrm>
            <a:off x="20" y="4682838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92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3724D-79E8-553C-56EE-F09B4F8F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501" y="2245810"/>
            <a:ext cx="5628849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9B93B-1EC0-D641-00A3-45DC74C29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501" y="3608517"/>
            <a:ext cx="5628849" cy="6204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t-EE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Hakkasime tegelema </a:t>
            </a:r>
            <a:r>
              <a:rPr lang="et-EE" sz="1700" dirty="0"/>
              <a:t>j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ahindusleping</a:t>
            </a:r>
            <a:r>
              <a:rPr lang="et-EE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utega</a:t>
            </a:r>
          </a:p>
          <a:p>
            <a:pPr marL="0" indent="0">
              <a:buNone/>
            </a:pPr>
            <a:r>
              <a:rPr lang="et-EE" sz="1700" dirty="0"/>
              <a:t>Jätkus õppepäevade korraldamine</a:t>
            </a:r>
            <a:endParaRPr lang="et-EE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F4CE38-AF8D-7750-E4EE-F5C687B12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8" r="3" b="43977"/>
          <a:stretch/>
        </p:blipFill>
        <p:spPr>
          <a:xfrm>
            <a:off x="2736988" y="1"/>
            <a:ext cx="640701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99A50-D580-463B-56C1-325B33501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4" r="2" b="2"/>
          <a:stretch/>
        </p:blipFill>
        <p:spPr>
          <a:xfrm>
            <a:off x="20" y="-6955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12C9C-9DCD-2FC7-51C1-B3B6F0264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7" r="20059" b="-2"/>
          <a:stretch/>
        </p:blipFill>
        <p:spPr>
          <a:xfrm>
            <a:off x="20" y="2279768"/>
            <a:ext cx="2613191" cy="2244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D15EE-D2A2-1B5D-1111-2850B7210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5" r="-3" b="-3"/>
          <a:stretch/>
        </p:blipFill>
        <p:spPr>
          <a:xfrm>
            <a:off x="5787645" y="4683320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2639A-DAD3-7E35-446E-B44C97B44A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917" r="-2" b="8872"/>
          <a:stretch/>
        </p:blipFill>
        <p:spPr>
          <a:xfrm>
            <a:off x="20" y="4682839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093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E3E9-4345-70EC-11AD-5CC535A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8FE6E-5419-A78C-E53F-6487C3982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608516"/>
            <a:ext cx="685800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t-EE" sz="1700" dirty="0"/>
              <a:t>Algas töö FSC metsamajandamise sertifikaadi taotlemiseks</a:t>
            </a:r>
          </a:p>
          <a:p>
            <a:pPr marL="0" indent="0">
              <a:buNone/>
            </a:pPr>
            <a:r>
              <a:rPr lang="et-EE" sz="1700" dirty="0"/>
              <a:t>Tunnustati parimaid </a:t>
            </a:r>
            <a:r>
              <a:rPr lang="et-EE" sz="1700" dirty="0" err="1"/>
              <a:t>metsamajandajaid</a:t>
            </a:r>
            <a:r>
              <a:rPr lang="et-EE" sz="1700" dirty="0"/>
              <a:t>, meie liige  Merit </a:t>
            </a:r>
            <a:r>
              <a:rPr lang="et-EE" sz="1700" dirty="0" err="1"/>
              <a:t>Kvatš</a:t>
            </a:r>
            <a:endParaRPr lang="et-EE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F1961-FF4A-2513-883D-ED46BE730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7" r="3" b="25930"/>
          <a:stretch/>
        </p:blipFill>
        <p:spPr>
          <a:xfrm>
            <a:off x="2736988" y="10"/>
            <a:ext cx="640701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69890-C7CE-A227-EA29-02E623631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4" r="2" b="2"/>
          <a:stretch/>
        </p:blipFill>
        <p:spPr>
          <a:xfrm>
            <a:off x="20" y="-6956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1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5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5884C-34DB-8CA6-9EA2-D199004CE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34" r="-2" b="12055"/>
          <a:stretch/>
        </p:blipFill>
        <p:spPr>
          <a:xfrm>
            <a:off x="20" y="4682840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623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236E-5F20-F4DA-14BD-D8945B5E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7632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82F9-6DE7-F046-D146-3C51AD8E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131308"/>
            <a:ext cx="6858000" cy="13883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t-EE" sz="1700" dirty="0"/>
              <a:t>Saime FSC grupisertifikaadi hoidjateks</a:t>
            </a:r>
          </a:p>
          <a:p>
            <a:pPr marL="0" indent="0">
              <a:buNone/>
            </a:pPr>
            <a:r>
              <a:rPr lang="et-EE" sz="1700" dirty="0"/>
              <a:t>Õppepäevad ja koolitused toimusid aktiivselt</a:t>
            </a:r>
          </a:p>
          <a:p>
            <a:pPr marL="0" indent="0">
              <a:buNone/>
            </a:pPr>
            <a:r>
              <a:rPr lang="et-EE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Avasime Viljandis kontori, meiega liitus Marge</a:t>
            </a: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CFD5F-93D4-B248-08BB-A08FD93FD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41" r="3" b="14446"/>
          <a:stretch/>
        </p:blipFill>
        <p:spPr>
          <a:xfrm>
            <a:off x="2736988" y="10"/>
            <a:ext cx="640701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C6A7F-9062-4A6F-CAB8-55347FC2C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86" b="2"/>
          <a:stretch/>
        </p:blipFill>
        <p:spPr>
          <a:xfrm>
            <a:off x="20" y="-6956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2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5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770B1-531E-A738-0D0B-239972DC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35" r="-2" b="13808"/>
          <a:stretch/>
        </p:blipFill>
        <p:spPr>
          <a:xfrm>
            <a:off x="20" y="4682840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0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6255D-22D3-3AFF-D41C-DAF02AF8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911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60998-D40E-8A31-B1C0-C554F334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272264"/>
            <a:ext cx="6858000" cy="124736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t-EE" sz="1700" dirty="0"/>
              <a:t>Metsataimi ei olnud ikka Eestis piisavalt</a:t>
            </a:r>
          </a:p>
          <a:p>
            <a:pPr marL="0" indent="0">
              <a:buNone/>
            </a:pPr>
            <a:r>
              <a:rPr lang="et-EE" sz="1700" dirty="0"/>
              <a:t>Käisime kogemusi vahetamas Ungaris</a:t>
            </a:r>
          </a:p>
          <a:p>
            <a:pPr marL="0" indent="0">
              <a:buNone/>
            </a:pPr>
            <a:r>
              <a:rPr lang="et-EE" sz="1700" dirty="0"/>
              <a:t>Õppepäeva raames leiti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nabatorik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Polyporus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umbellatus</a:t>
            </a: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A14CA-CB55-8146-B3C1-D6C77AE36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45" r="3" b="15642"/>
          <a:stretch/>
        </p:blipFill>
        <p:spPr>
          <a:xfrm>
            <a:off x="2736988" y="10"/>
            <a:ext cx="6407012" cy="213046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01621-D8F7-CC90-4AD9-5E47A12DB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4" r="2" b="2"/>
          <a:stretch/>
        </p:blipFill>
        <p:spPr>
          <a:xfrm>
            <a:off x="20" y="-6956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1" name="Freeform 34">
            <a:extLst>
              <a:ext uri="{FF2B5EF4-FFF2-40B4-BE49-F238E27FC236}">
                <a16:creationId xmlns:a16="http://schemas.microsoft.com/office/drawing/2014/main" id="{1453C4A9-C0F7-4891-A7CA-C230D2F2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5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10538-30E6-E242-C87C-451E7BB3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29" r="-2" b="33713"/>
          <a:stretch/>
        </p:blipFill>
        <p:spPr>
          <a:xfrm>
            <a:off x="20" y="4682840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21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3A7C58-E4D0-406F-AEF1-49008D591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4103" y="-2"/>
            <a:ext cx="4509896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3C858-6073-568A-478A-2DC40E51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005452" cy="1146177"/>
          </a:xfrm>
        </p:spPr>
        <p:txBody>
          <a:bodyPr>
            <a:normAutofit/>
          </a:bodyPr>
          <a:lstStyle/>
          <a:p>
            <a:r>
              <a:rPr lang="et-EE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B51E3-0A88-AB4E-46E2-C83F67446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2" r="-2" b="15926"/>
          <a:stretch/>
        </p:blipFill>
        <p:spPr>
          <a:xfrm>
            <a:off x="20" y="1690692"/>
            <a:ext cx="4394869" cy="2502787"/>
          </a:xfrm>
          <a:custGeom>
            <a:avLst/>
            <a:gdLst/>
            <a:ahLst/>
            <a:cxnLst/>
            <a:rect l="l" t="t" r="r" b="b"/>
            <a:pathLst>
              <a:path w="5859851" h="2502787">
                <a:moveTo>
                  <a:pt x="255181" y="0"/>
                </a:moveTo>
                <a:lnTo>
                  <a:pt x="5859851" y="0"/>
                </a:lnTo>
                <a:lnTo>
                  <a:pt x="4700603" y="2501837"/>
                </a:lnTo>
                <a:lnTo>
                  <a:pt x="4445862" y="2501837"/>
                </a:lnTo>
                <a:lnTo>
                  <a:pt x="4445422" y="2502787"/>
                </a:lnTo>
                <a:lnTo>
                  <a:pt x="0" y="2502787"/>
                </a:lnTo>
                <a:lnTo>
                  <a:pt x="0" y="950"/>
                </a:lnTo>
                <a:lnTo>
                  <a:pt x="255181" y="95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9FCAE-6561-A327-F42E-0F5A7EB2B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6"/>
          <a:stretch/>
        </p:blipFill>
        <p:spPr>
          <a:xfrm>
            <a:off x="20" y="4357117"/>
            <a:ext cx="3480536" cy="2500884"/>
          </a:xfrm>
          <a:custGeom>
            <a:avLst/>
            <a:gdLst/>
            <a:ahLst/>
            <a:cxnLst/>
            <a:rect l="l" t="t" r="r" b="b"/>
            <a:pathLst>
              <a:path w="4640742" h="2500884">
                <a:moveTo>
                  <a:pt x="0" y="0"/>
                </a:moveTo>
                <a:lnTo>
                  <a:pt x="4640742" y="0"/>
                </a:lnTo>
                <a:lnTo>
                  <a:pt x="4640742" y="1"/>
                </a:lnTo>
                <a:lnTo>
                  <a:pt x="4639450" y="1"/>
                </a:lnTo>
                <a:lnTo>
                  <a:pt x="3480643" y="2500884"/>
                </a:lnTo>
                <a:lnTo>
                  <a:pt x="0" y="2500884"/>
                </a:ln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C5404F-1E02-4519-A2AC-E8838B4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0597" y="1690688"/>
            <a:ext cx="65334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3D1DE-956A-A305-74B5-64006F98E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8" y="2176272"/>
            <a:ext cx="3879341" cy="40050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t-EE" sz="1700" dirty="0">
                <a:solidFill>
                  <a:srgbClr val="FFFFFE"/>
                </a:solidFill>
              </a:rPr>
              <a:t>Külastasime Soomes </a:t>
            </a:r>
            <a:r>
              <a:rPr lang="et-EE" sz="1700" dirty="0" err="1">
                <a:solidFill>
                  <a:srgbClr val="FFFFFE"/>
                </a:solidFill>
              </a:rPr>
              <a:t>FInForelia</a:t>
            </a:r>
            <a:r>
              <a:rPr lang="et-EE" sz="1700" dirty="0">
                <a:solidFill>
                  <a:srgbClr val="FFFFFE"/>
                </a:solidFill>
              </a:rPr>
              <a:t> taimlat ja alustasime nendega koostööd</a:t>
            </a:r>
          </a:p>
          <a:p>
            <a:pPr marL="0" indent="0">
              <a:buNone/>
            </a:pPr>
            <a:r>
              <a:rPr lang="et-EE" sz="1700" dirty="0">
                <a:solidFill>
                  <a:srgbClr val="FFFFFE"/>
                </a:solidFill>
              </a:rPr>
              <a:t>Võtsime tööle metsakasvataja</a:t>
            </a:r>
          </a:p>
          <a:p>
            <a:pPr marL="0" indent="0">
              <a:buNone/>
            </a:pPr>
            <a:r>
              <a:rPr lang="et-EE" sz="1700" dirty="0">
                <a:solidFill>
                  <a:srgbClr val="FFFFFE"/>
                </a:solidFill>
              </a:rPr>
              <a:t>Pärnus messil </a:t>
            </a:r>
          </a:p>
          <a:p>
            <a:pPr marL="0" indent="0">
              <a:buNone/>
            </a:pPr>
            <a:r>
              <a:rPr lang="et-EE" sz="1700" dirty="0">
                <a:solidFill>
                  <a:srgbClr val="FFFFFE"/>
                </a:solidFill>
              </a:rPr>
              <a:t>Tunnustati Metsaühistu liikmeid- Martin Kõdar, Tiit Toobal</a:t>
            </a:r>
          </a:p>
        </p:txBody>
      </p:sp>
    </p:spTree>
    <p:extLst>
      <p:ext uri="{BB962C8B-B14F-4D97-AF65-F5344CB8AC3E}">
        <p14:creationId xmlns:p14="http://schemas.microsoft.com/office/powerpoint/2010/main" val="394006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7586A06609F46AE78C984ABF2C65D" ma:contentTypeVersion="16" ma:contentTypeDescription="Create a new document." ma:contentTypeScope="" ma:versionID="a568ffffb5cd5210600166e7606bbff6">
  <xsd:schema xmlns:xsd="http://www.w3.org/2001/XMLSchema" xmlns:xs="http://www.w3.org/2001/XMLSchema" xmlns:p="http://schemas.microsoft.com/office/2006/metadata/properties" xmlns:ns2="ca33ba81-ac99-46bb-b3bc-90cb57c3bc19" xmlns:ns3="8e7cea60-a8cc-4de0-a4ae-b17e7cffd517" targetNamespace="http://schemas.microsoft.com/office/2006/metadata/properties" ma:root="true" ma:fieldsID="fa20a60ac8a830adbf2c48d84e0db549" ns2:_="" ns3:_="">
    <xsd:import namespace="ca33ba81-ac99-46bb-b3bc-90cb57c3bc19"/>
    <xsd:import namespace="8e7cea60-a8cc-4de0-a4ae-b17e7cffd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3ba81-ac99-46bb-b3bc-90cb57c3b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1968488-691c-4201-8a49-099e00a70d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cea60-a8cc-4de0-a4ae-b17e7cffd5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31d8038-cd9e-48f9-81b6-845118a70cb6}" ma:internalName="TaxCatchAll" ma:showField="CatchAllData" ma:web="8e7cea60-a8cc-4de0-a4ae-b17e7cffd5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DF7BF6-8D40-4ED0-A74C-7BFAF0FE0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85BB4D-8878-4C93-8FE5-D1D0968AD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33ba81-ac99-46bb-b3bc-90cb57c3bc19"/>
    <ds:schemaRef ds:uri="8e7cea60-a8cc-4de0-a4ae-b17e7cffd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394</Words>
  <Application>Microsoft Office PowerPoint</Application>
  <PresentationFormat>On-screen Show (4:3)</PresentationFormat>
  <Paragraphs>78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2_Office Theme</vt:lpstr>
      <vt:lpstr>Ühinenud Metsaomanikud- 10 aastat </vt:lpstr>
      <vt:lpstr>2012</vt:lpstr>
      <vt:lpstr>2013</vt:lpstr>
      <vt:lpstr>2014</vt:lpstr>
      <vt:lpstr>2015</vt:lpstr>
      <vt:lpstr>2016</vt:lpstr>
      <vt:lpstr>2017</vt:lpstr>
      <vt:lpstr>2018</vt:lpstr>
      <vt:lpstr>2019</vt:lpstr>
      <vt:lpstr>2020</vt:lpstr>
      <vt:lpstr>2021</vt:lpstr>
      <vt:lpstr>2022</vt:lpstr>
      <vt:lpstr>Puidu müük 2013-2022</vt:lpstr>
      <vt:lpstr>Alati pole lihtne…</vt:lpstr>
      <vt:lpstr>Kuidas edasi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Ühinenud Metsaomanikud MTÜ  2019 aasta</dc:title>
  <dc:creator>Kadri-Aija Viik</dc:creator>
  <cp:lastModifiedBy>Kadri-Aija Viik</cp:lastModifiedBy>
  <cp:revision>5</cp:revision>
  <dcterms:created xsi:type="dcterms:W3CDTF">2020-09-29T12:50:46Z</dcterms:created>
  <dcterms:modified xsi:type="dcterms:W3CDTF">2022-11-03T12:30:31Z</dcterms:modified>
</cp:coreProperties>
</file>