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81" r:id="rId3"/>
    <p:sldId id="339" r:id="rId4"/>
    <p:sldId id="261" r:id="rId5"/>
    <p:sldId id="315" r:id="rId6"/>
    <p:sldId id="353" r:id="rId7"/>
    <p:sldId id="309" r:id="rId8"/>
    <p:sldId id="350" r:id="rId9"/>
    <p:sldId id="352" r:id="rId10"/>
    <p:sldId id="355" r:id="rId11"/>
    <p:sldId id="351" r:id="rId12"/>
    <p:sldId id="354" r:id="rId13"/>
    <p:sldId id="357" r:id="rId14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21702D-AF3F-99D4-195C-B4E1767320E4}" name="Ando Eelmaa" initials="AE" userId="ef7b25b58dac2517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FAD"/>
    <a:srgbClr val="0080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D02726-F8F2-43E4-8782-AA953CBB1071}" v="1" dt="2023-06-21T12:04:33.5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22" autoAdjust="0"/>
  </p:normalViewPr>
  <p:slideViewPr>
    <p:cSldViewPr snapToGrid="0">
      <p:cViewPr varScale="1">
        <p:scale>
          <a:sx n="73" d="100"/>
          <a:sy n="73" d="100"/>
        </p:scale>
        <p:origin x="93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nus Aun" userId="124f6c82c5c346a0" providerId="LiveId" clId="{78D02726-F8F2-43E4-8782-AA953CBB1071}"/>
    <pc:docChg chg="undo custSel addSld delSld modSld sldOrd">
      <pc:chgData name="Jaanus Aun" userId="124f6c82c5c346a0" providerId="LiveId" clId="{78D02726-F8F2-43E4-8782-AA953CBB1071}" dt="2023-06-28T07:06:46.232" v="534" actId="20577"/>
      <pc:docMkLst>
        <pc:docMk/>
      </pc:docMkLst>
      <pc:sldChg chg="modSp mod">
        <pc:chgData name="Jaanus Aun" userId="124f6c82c5c346a0" providerId="LiveId" clId="{78D02726-F8F2-43E4-8782-AA953CBB1071}" dt="2023-06-21T12:07:26.946" v="455" actId="20577"/>
        <pc:sldMkLst>
          <pc:docMk/>
          <pc:sldMk cId="632508532" sldId="257"/>
        </pc:sldMkLst>
        <pc:spChg chg="mod">
          <ac:chgData name="Jaanus Aun" userId="124f6c82c5c346a0" providerId="LiveId" clId="{78D02726-F8F2-43E4-8782-AA953CBB1071}" dt="2023-06-21T08:54:13.097" v="31" actId="20577"/>
          <ac:spMkLst>
            <pc:docMk/>
            <pc:sldMk cId="632508532" sldId="257"/>
            <ac:spMk id="2" creationId="{00000000-0000-0000-0000-000000000000}"/>
          </ac:spMkLst>
        </pc:spChg>
        <pc:spChg chg="mod">
          <ac:chgData name="Jaanus Aun" userId="124f6c82c5c346a0" providerId="LiveId" clId="{78D02726-F8F2-43E4-8782-AA953CBB1071}" dt="2023-06-21T12:07:26.946" v="455" actId="20577"/>
          <ac:spMkLst>
            <pc:docMk/>
            <pc:sldMk cId="632508532" sldId="257"/>
            <ac:spMk id="3" creationId="{00000000-0000-0000-0000-000000000000}"/>
          </ac:spMkLst>
        </pc:spChg>
      </pc:sldChg>
      <pc:sldChg chg="addSp delSp modSp mod modClrScheme chgLayout">
        <pc:chgData name="Jaanus Aun" userId="124f6c82c5c346a0" providerId="LiveId" clId="{78D02726-F8F2-43E4-8782-AA953CBB1071}" dt="2023-06-21T12:08:03.512" v="462" actId="1076"/>
        <pc:sldMkLst>
          <pc:docMk/>
          <pc:sldMk cId="72783880" sldId="339"/>
        </pc:sldMkLst>
        <pc:spChg chg="del">
          <ac:chgData name="Jaanus Aun" userId="124f6c82c5c346a0" providerId="LiveId" clId="{78D02726-F8F2-43E4-8782-AA953CBB1071}" dt="2023-06-21T12:01:54.465" v="90" actId="478"/>
          <ac:spMkLst>
            <pc:docMk/>
            <pc:sldMk cId="72783880" sldId="339"/>
            <ac:spMk id="2" creationId="{00000000-0000-0000-0000-000000000000}"/>
          </ac:spMkLst>
        </pc:spChg>
        <pc:spChg chg="add del mod">
          <ac:chgData name="Jaanus Aun" userId="124f6c82c5c346a0" providerId="LiveId" clId="{78D02726-F8F2-43E4-8782-AA953CBB1071}" dt="2023-06-21T12:07:44.107" v="456" actId="700"/>
          <ac:spMkLst>
            <pc:docMk/>
            <pc:sldMk cId="72783880" sldId="339"/>
            <ac:spMk id="10" creationId="{ED43219B-63F2-7160-9F07-44AE984152F3}"/>
          </ac:spMkLst>
        </pc:spChg>
        <pc:spChg chg="mod">
          <ac:chgData name="Jaanus Aun" userId="124f6c82c5c346a0" providerId="LiveId" clId="{78D02726-F8F2-43E4-8782-AA953CBB1071}" dt="2023-06-21T12:08:03.512" v="462" actId="1076"/>
          <ac:spMkLst>
            <pc:docMk/>
            <pc:sldMk cId="72783880" sldId="339"/>
            <ac:spMk id="21" creationId="{00000000-0000-0000-0000-000000000000}"/>
          </ac:spMkLst>
        </pc:spChg>
        <pc:spChg chg="mod">
          <ac:chgData name="Jaanus Aun" userId="124f6c82c5c346a0" providerId="LiveId" clId="{78D02726-F8F2-43E4-8782-AA953CBB1071}" dt="2023-06-21T12:07:52.273" v="458" actId="1076"/>
          <ac:spMkLst>
            <pc:docMk/>
            <pc:sldMk cId="72783880" sldId="339"/>
            <ac:spMk id="25" creationId="{03777B2B-43D4-4F44-AD9D-6C1772810E9B}"/>
          </ac:spMkLst>
        </pc:spChg>
        <pc:picChg chg="mod">
          <ac:chgData name="Jaanus Aun" userId="124f6c82c5c346a0" providerId="LiveId" clId="{78D02726-F8F2-43E4-8782-AA953CBB1071}" dt="2023-06-21T12:07:58.971" v="460" actId="1076"/>
          <ac:picMkLst>
            <pc:docMk/>
            <pc:sldMk cId="72783880" sldId="339"/>
            <ac:picMk id="23" creationId="{5A92CD07-BDD5-47D2-A621-FF5D50B64C39}"/>
          </ac:picMkLst>
        </pc:picChg>
        <pc:picChg chg="mod">
          <ac:chgData name="Jaanus Aun" userId="124f6c82c5c346a0" providerId="LiveId" clId="{78D02726-F8F2-43E4-8782-AA953CBB1071}" dt="2023-06-21T12:07:55.693" v="459" actId="1076"/>
          <ac:picMkLst>
            <pc:docMk/>
            <pc:sldMk cId="72783880" sldId="339"/>
            <ac:picMk id="24" creationId="{D43BAC89-817F-475A-8038-B9070F8C9076}"/>
          </ac:picMkLst>
        </pc:picChg>
        <pc:picChg chg="mod">
          <ac:chgData name="Jaanus Aun" userId="124f6c82c5c346a0" providerId="LiveId" clId="{78D02726-F8F2-43E4-8782-AA953CBB1071}" dt="2023-06-21T12:08:01.100" v="461" actId="1076"/>
          <ac:picMkLst>
            <pc:docMk/>
            <pc:sldMk cId="72783880" sldId="339"/>
            <ac:picMk id="26" creationId="{50C8164A-143D-4268-BBAF-8157B079F099}"/>
          </ac:picMkLst>
        </pc:picChg>
      </pc:sldChg>
      <pc:sldChg chg="modSp mod">
        <pc:chgData name="Jaanus Aun" userId="124f6c82c5c346a0" providerId="LiveId" clId="{78D02726-F8F2-43E4-8782-AA953CBB1071}" dt="2023-06-28T07:06:46.232" v="534" actId="20577"/>
        <pc:sldMkLst>
          <pc:docMk/>
          <pc:sldMk cId="1615100898" sldId="353"/>
        </pc:sldMkLst>
        <pc:spChg chg="mod">
          <ac:chgData name="Jaanus Aun" userId="124f6c82c5c346a0" providerId="LiveId" clId="{78D02726-F8F2-43E4-8782-AA953CBB1071}" dt="2023-06-28T07:06:46.232" v="534" actId="20577"/>
          <ac:spMkLst>
            <pc:docMk/>
            <pc:sldMk cId="1615100898" sldId="353"/>
            <ac:spMk id="9" creationId="{00000000-0000-0000-0000-000000000000}"/>
          </ac:spMkLst>
        </pc:spChg>
      </pc:sldChg>
      <pc:sldChg chg="new del">
        <pc:chgData name="Jaanus Aun" userId="124f6c82c5c346a0" providerId="LiveId" clId="{78D02726-F8F2-43E4-8782-AA953CBB1071}" dt="2023-06-21T12:04:35.427" v="174" actId="47"/>
        <pc:sldMkLst>
          <pc:docMk/>
          <pc:sldMk cId="3759650515" sldId="356"/>
        </pc:sldMkLst>
      </pc:sldChg>
      <pc:sldChg chg="modSp add mod ord">
        <pc:chgData name="Jaanus Aun" userId="124f6c82c5c346a0" providerId="LiveId" clId="{78D02726-F8F2-43E4-8782-AA953CBB1071}" dt="2023-06-21T12:06:59.587" v="454"/>
        <pc:sldMkLst>
          <pc:docMk/>
          <pc:sldMk cId="3414548428" sldId="357"/>
        </pc:sldMkLst>
        <pc:spChg chg="mod">
          <ac:chgData name="Jaanus Aun" userId="124f6c82c5c346a0" providerId="LiveId" clId="{78D02726-F8F2-43E4-8782-AA953CBB1071}" dt="2023-06-21T12:04:43.930" v="183" actId="20577"/>
          <ac:spMkLst>
            <pc:docMk/>
            <pc:sldMk cId="3414548428" sldId="357"/>
            <ac:spMk id="2" creationId="{00000000-0000-0000-0000-000000000000}"/>
          </ac:spMkLst>
        </pc:spChg>
        <pc:spChg chg="mod">
          <ac:chgData name="Jaanus Aun" userId="124f6c82c5c346a0" providerId="LiveId" clId="{78D02726-F8F2-43E4-8782-AA953CBB1071}" dt="2023-06-21T12:06:54.390" v="452" actId="255"/>
          <ac:spMkLst>
            <pc:docMk/>
            <pc:sldMk cId="3414548428" sldId="357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67B609-0CF9-4F54-9BCA-96B9132B57F7}" type="datetimeFigureOut">
              <a:rPr lang="en-GB" smtClean="0"/>
              <a:t>28/06/2023</a:t>
            </a:fld>
            <a:endParaRPr lang="en-GB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GB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F9950-C69F-40F0-BE90-7804DA2B15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577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9950-C69F-40F0-BE90-7804DA2B15F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935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9950-C69F-40F0-BE90-7804DA2B15F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96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9950-C69F-40F0-BE90-7804DA2B15F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947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Regulatsiooni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muudatus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–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metsamajandamiskava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registrisse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kandmiseks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vajalik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metsaomaniku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nõusolek</a:t>
            </a:r>
            <a:endParaRPr lang="en-US" sz="1200" dirty="0">
              <a:latin typeface="Libre Baskerville" panose="02000000000000000000" pitchFamily="2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Oleme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</a:t>
            </a:r>
            <a:r>
              <a:rPr lang="en-US" sz="1200" dirty="0" err="1">
                <a:latin typeface="Libre Baskerville" panose="02000000000000000000" pitchFamily="2" charset="0"/>
                <a:ea typeface="Calibri" panose="020F0502020204030204" pitchFamily="34" charset="0"/>
              </a:rPr>
              <a:t>arvestatav</a:t>
            </a:r>
            <a:r>
              <a:rPr lang="en-US" sz="1200" dirty="0">
                <a:latin typeface="Libre Baskerville" panose="02000000000000000000" pitchFamily="2" charset="0"/>
                <a:ea typeface="Calibri" panose="020F0502020204030204" pitchFamily="34" charset="0"/>
              </a:rPr>
              <a:t> partner</a:t>
            </a:r>
            <a:endParaRPr lang="en-US" sz="1200" dirty="0">
              <a:latin typeface="Libre Baskerville" panose="0200000000000000000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9950-C69F-40F0-BE90-7804DA2B15F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2706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Õiglased</a:t>
            </a:r>
            <a:r>
              <a:rPr lang="en-US" dirty="0"/>
              <a:t> </a:t>
            </a:r>
            <a:r>
              <a:rPr lang="en-US" dirty="0" err="1"/>
              <a:t>hüvitised</a:t>
            </a:r>
            <a:r>
              <a:rPr lang="en-US" dirty="0"/>
              <a:t> -&gt; </a:t>
            </a:r>
            <a:r>
              <a:rPr lang="et-EE" dirty="0"/>
              <a:t>Õiglaste kompensatsioonide vajadust rõhutatud pidevalt nii erakondadele, peaministrile, keskkonnaministrile, RK keskkonnakomisjonile, keskkonnaministeeriumile jne</a:t>
            </a:r>
            <a:r>
              <a:rPr lang="en-US" dirty="0"/>
              <a:t>. KAHOS, </a:t>
            </a:r>
            <a:r>
              <a:rPr lang="en-US" dirty="0" err="1"/>
              <a:t>maadevahetus</a:t>
            </a:r>
            <a:endParaRPr lang="et-EE" dirty="0"/>
          </a:p>
          <a:p>
            <a:endParaRPr lang="en-US" dirty="0"/>
          </a:p>
          <a:p>
            <a:r>
              <a:rPr lang="en-US" dirty="0"/>
              <a:t>Natura </a:t>
            </a:r>
            <a:r>
              <a:rPr lang="en-US" dirty="0" err="1"/>
              <a:t>metsaelupaigad</a:t>
            </a:r>
            <a:r>
              <a:rPr lang="en-US" dirty="0"/>
              <a:t> – </a:t>
            </a:r>
            <a:r>
              <a:rPr lang="en-US" dirty="0" err="1"/>
              <a:t>kaks</a:t>
            </a:r>
            <a:r>
              <a:rPr lang="en-US" dirty="0"/>
              <a:t> </a:t>
            </a:r>
            <a:r>
              <a:rPr lang="en-US" dirty="0" err="1"/>
              <a:t>kohtuvaidlust</a:t>
            </a:r>
            <a:r>
              <a:rPr lang="en-US" dirty="0"/>
              <a:t>, KeA </a:t>
            </a:r>
            <a:r>
              <a:rPr lang="en-US" dirty="0" err="1"/>
              <a:t>lubadus</a:t>
            </a:r>
            <a:r>
              <a:rPr lang="en-US" dirty="0"/>
              <a:t> </a:t>
            </a:r>
            <a:r>
              <a:rPr lang="en-US" dirty="0" err="1"/>
              <a:t>teavitusmehhanismi</a:t>
            </a:r>
            <a:r>
              <a:rPr lang="en-US" dirty="0"/>
              <a:t> </a:t>
            </a:r>
            <a:r>
              <a:rPr lang="en-US" dirty="0" err="1"/>
              <a:t>väljatöötamiseks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Looduskaitselised</a:t>
            </a:r>
            <a:r>
              <a:rPr lang="en-US" dirty="0"/>
              <a:t> </a:t>
            </a:r>
            <a:r>
              <a:rPr lang="en-US" dirty="0" err="1"/>
              <a:t>piirangud</a:t>
            </a:r>
            <a:r>
              <a:rPr lang="en-US" dirty="0"/>
              <a:t> – </a:t>
            </a:r>
            <a:r>
              <a:rPr lang="et-EE" dirty="0"/>
              <a:t>Erametsadele looduskaitseliste piirangute vaidlustamisel käimas mitu kohtuasja (kaks NATURA metsaelupaikade kaitse ja üks kanakulli osas, kolmas metsaelupaikade vaidlus kohtusse minemas)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None/>
            </a:pPr>
            <a:r>
              <a:rPr lang="en-US" dirty="0" err="1"/>
              <a:t>Jahindus</a:t>
            </a:r>
            <a:r>
              <a:rPr lang="en-US" dirty="0"/>
              <a:t> – </a:t>
            </a:r>
            <a:r>
              <a:rPr lang="en-US" dirty="0" err="1"/>
              <a:t>Pooldame</a:t>
            </a:r>
            <a:r>
              <a:rPr lang="en-US" dirty="0"/>
              <a:t> </a:t>
            </a:r>
            <a:r>
              <a:rPr lang="en-US" dirty="0" err="1"/>
              <a:t>jahiseaduse</a:t>
            </a:r>
            <a:r>
              <a:rPr lang="en-US" dirty="0"/>
              <a:t> </a:t>
            </a:r>
            <a:r>
              <a:rPr lang="en-US" dirty="0" err="1"/>
              <a:t>lahtivõtmist</a:t>
            </a:r>
            <a:r>
              <a:rPr lang="en-US" dirty="0"/>
              <a:t>, </a:t>
            </a:r>
            <a:r>
              <a:rPr lang="et-EE" dirty="0"/>
              <a:t>Erametsaliidu ettepanekud esitatud (jahipidamine lepingute alusel, suurtest jahipiirkondadest loobumine, jahipiirkondade piiride muutmine paindlikuks jms)</a:t>
            </a:r>
            <a:r>
              <a:rPr lang="en-US" dirty="0"/>
              <a:t>. </a:t>
            </a:r>
            <a:r>
              <a:rPr lang="et-EE" dirty="0"/>
              <a:t>Jahieeskirja muutmine maaparandussüsteemides koprajahi aastaringseks lubamiseks kahjustuste ärahoidmiseks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Maaparandus</a:t>
            </a:r>
            <a:r>
              <a:rPr lang="en-US" dirty="0"/>
              <a:t> – </a:t>
            </a:r>
            <a:r>
              <a:rPr lang="en-US" dirty="0" err="1"/>
              <a:t>kraavid</a:t>
            </a:r>
            <a:r>
              <a:rPr lang="en-US" dirty="0"/>
              <a:t> </a:t>
            </a:r>
            <a:r>
              <a:rPr lang="en-US" dirty="0" err="1"/>
              <a:t>registrisse</a:t>
            </a:r>
            <a:r>
              <a:rPr lang="en-US" dirty="0"/>
              <a:t>! </a:t>
            </a:r>
            <a:r>
              <a:rPr lang="et-EE" dirty="0"/>
              <a:t>Enne 2003. aasta 1. juulit ehitatud maaparandussüsteemi, mida pole registrisse kantud, saab registreerida maaparandussüsteemide registris 1. jaanuarini 2026. </a:t>
            </a:r>
          </a:p>
          <a:p>
            <a:endParaRPr lang="en-US" dirty="0"/>
          </a:p>
          <a:p>
            <a:r>
              <a:rPr lang="en-US" dirty="0" err="1"/>
              <a:t>Maamaks</a:t>
            </a:r>
            <a:r>
              <a:rPr lang="en-US" dirty="0"/>
              <a:t>, maa </a:t>
            </a:r>
            <a:r>
              <a:rPr lang="en-US" dirty="0" err="1"/>
              <a:t>hindamise</a:t>
            </a:r>
            <a:r>
              <a:rPr lang="en-US" dirty="0"/>
              <a:t> </a:t>
            </a:r>
            <a:r>
              <a:rPr lang="en-US" dirty="0" err="1"/>
              <a:t>kord</a:t>
            </a:r>
            <a:r>
              <a:rPr lang="en-US" dirty="0"/>
              <a:t> – </a:t>
            </a:r>
            <a:r>
              <a:rPr lang="en-US" dirty="0" err="1"/>
              <a:t>andsime</a:t>
            </a:r>
            <a:r>
              <a:rPr lang="en-US" dirty="0"/>
              <a:t> </a:t>
            </a:r>
            <a:r>
              <a:rPr lang="en-US" dirty="0" err="1"/>
              <a:t>sisendit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osaliselt</a:t>
            </a:r>
            <a:r>
              <a:rPr lang="en-US" dirty="0"/>
              <a:t> ka </a:t>
            </a:r>
            <a:r>
              <a:rPr lang="en-US" dirty="0" err="1"/>
              <a:t>arvestati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Planeeringud</a:t>
            </a:r>
            <a:r>
              <a:rPr lang="en-US" dirty="0"/>
              <a:t> – </a:t>
            </a:r>
            <a:r>
              <a:rPr lang="et-EE" dirty="0"/>
              <a:t>valdadele hüvitamise vajalikkuse selgitamine; metsaühistute nõustamine; </a:t>
            </a:r>
            <a:r>
              <a:rPr lang="en-US" dirty="0" err="1"/>
              <a:t>oluline</a:t>
            </a:r>
            <a:r>
              <a:rPr lang="en-US" dirty="0"/>
              <a:t> </a:t>
            </a:r>
            <a:r>
              <a:rPr lang="en-US" dirty="0" err="1"/>
              <a:t>osaleda</a:t>
            </a:r>
            <a:r>
              <a:rPr lang="en-US" dirty="0"/>
              <a:t> KOV </a:t>
            </a:r>
            <a:r>
              <a:rPr lang="en-US" dirty="0" err="1"/>
              <a:t>planeeringute</a:t>
            </a:r>
            <a:r>
              <a:rPr lang="en-US" dirty="0"/>
              <a:t> </a:t>
            </a:r>
            <a:r>
              <a:rPr lang="en-US" dirty="0" err="1"/>
              <a:t>moodustamises</a:t>
            </a:r>
            <a:endParaRPr lang="et-EE" dirty="0"/>
          </a:p>
          <a:p>
            <a:endParaRPr lang="en-US" dirty="0"/>
          </a:p>
          <a:p>
            <a:r>
              <a:rPr lang="en-US" dirty="0" err="1"/>
              <a:t>Istanduste</a:t>
            </a:r>
            <a:r>
              <a:rPr lang="en-US" dirty="0"/>
              <a:t> </a:t>
            </a:r>
            <a:r>
              <a:rPr lang="en-US" dirty="0" err="1"/>
              <a:t>seadustamine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Erametsanduse</a:t>
            </a:r>
            <a:r>
              <a:rPr lang="en-US" dirty="0"/>
              <a:t> </a:t>
            </a:r>
            <a:r>
              <a:rPr lang="en-US" dirty="0" err="1"/>
              <a:t>toetused</a:t>
            </a:r>
            <a:r>
              <a:rPr lang="en-US" dirty="0"/>
              <a:t> – </a:t>
            </a:r>
            <a:r>
              <a:rPr lang="en-US" dirty="0" err="1"/>
              <a:t>hoiame</a:t>
            </a:r>
            <a:r>
              <a:rPr lang="en-US" dirty="0"/>
              <a:t> </a:t>
            </a:r>
            <a:r>
              <a:rPr lang="en-US" dirty="0" err="1"/>
              <a:t>silma</a:t>
            </a:r>
            <a:r>
              <a:rPr lang="en-US" dirty="0"/>
              <a:t> peal</a:t>
            </a:r>
          </a:p>
          <a:p>
            <a:endParaRPr lang="en-US" dirty="0"/>
          </a:p>
          <a:p>
            <a:r>
              <a:rPr lang="en-US" dirty="0" err="1"/>
              <a:t>Elektriliinid</a:t>
            </a:r>
            <a:r>
              <a:rPr lang="en-US" dirty="0"/>
              <a:t> </a:t>
            </a:r>
            <a:r>
              <a:rPr lang="en-US" dirty="0" err="1"/>
              <a:t>erametsas</a:t>
            </a:r>
            <a:r>
              <a:rPr lang="en-US" dirty="0"/>
              <a:t> – </a:t>
            </a:r>
            <a:r>
              <a:rPr lang="en-US" dirty="0" err="1"/>
              <a:t>suhtlus</a:t>
            </a:r>
            <a:r>
              <a:rPr lang="en-US" dirty="0"/>
              <a:t> </a:t>
            </a:r>
            <a:r>
              <a:rPr lang="en-US" dirty="0" err="1"/>
              <a:t>elektrileviga</a:t>
            </a:r>
            <a:r>
              <a:rPr lang="en-US" dirty="0"/>
              <a:t> </a:t>
            </a:r>
            <a:r>
              <a:rPr lang="en-US" dirty="0" err="1"/>
              <a:t>seoses</a:t>
            </a:r>
            <a:r>
              <a:rPr lang="en-US" dirty="0"/>
              <a:t> </a:t>
            </a:r>
            <a:r>
              <a:rPr lang="en-US" dirty="0" err="1"/>
              <a:t>maaomanike</a:t>
            </a:r>
            <a:r>
              <a:rPr lang="en-US" dirty="0"/>
              <a:t> </a:t>
            </a:r>
            <a:r>
              <a:rPr lang="en-US" dirty="0" err="1"/>
              <a:t>hooldustöödest</a:t>
            </a:r>
            <a:r>
              <a:rPr lang="en-US" dirty="0"/>
              <a:t> </a:t>
            </a:r>
            <a:r>
              <a:rPr lang="en-US" dirty="0" err="1"/>
              <a:t>teavitamisega</a:t>
            </a:r>
            <a:r>
              <a:rPr lang="en-US" dirty="0"/>
              <a:t> ja </a:t>
            </a:r>
            <a:r>
              <a:rPr lang="en-US" dirty="0" err="1"/>
              <a:t>tööde</a:t>
            </a:r>
            <a:r>
              <a:rPr lang="en-US" dirty="0"/>
              <a:t> </a:t>
            </a:r>
            <a:r>
              <a:rPr lang="en-US" dirty="0" err="1"/>
              <a:t>kvaliteediga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Süsinikukaubandus</a:t>
            </a:r>
            <a:r>
              <a:rPr lang="en-US" dirty="0"/>
              <a:t> – </a:t>
            </a:r>
            <a:r>
              <a:rPr lang="en-US" dirty="0" err="1"/>
              <a:t>Ecobase</a:t>
            </a:r>
            <a:r>
              <a:rPr lang="en-US" dirty="0"/>
              <a:t> ja </a:t>
            </a:r>
            <a:r>
              <a:rPr lang="en-US" dirty="0" err="1"/>
              <a:t>Arbonics</a:t>
            </a:r>
            <a:r>
              <a:rPr lang="en-US" dirty="0"/>
              <a:t> </a:t>
            </a:r>
            <a:r>
              <a:rPr lang="en-US" dirty="0" err="1"/>
              <a:t>lepingud</a:t>
            </a:r>
            <a:r>
              <a:rPr lang="en-US" dirty="0"/>
              <a:t> </a:t>
            </a:r>
            <a:r>
              <a:rPr lang="en-US" dirty="0" err="1"/>
              <a:t>üle</a:t>
            </a:r>
            <a:r>
              <a:rPr lang="en-US" dirty="0"/>
              <a:t> </a:t>
            </a:r>
            <a:r>
              <a:rPr lang="en-US" dirty="0" err="1"/>
              <a:t>vaadatud</a:t>
            </a:r>
            <a:r>
              <a:rPr lang="en-US" dirty="0"/>
              <a:t>, </a:t>
            </a:r>
            <a:r>
              <a:rPr lang="en-US" dirty="0" err="1"/>
              <a:t>palju</a:t>
            </a:r>
            <a:r>
              <a:rPr lang="en-US" dirty="0"/>
              <a:t> </a:t>
            </a:r>
            <a:r>
              <a:rPr lang="en-US" dirty="0" err="1"/>
              <a:t>infomaterjale</a:t>
            </a:r>
            <a:r>
              <a:rPr lang="en-US" dirty="0"/>
              <a:t> Erametsaliit.ee </a:t>
            </a:r>
            <a:r>
              <a:rPr lang="en-US" dirty="0" err="1"/>
              <a:t>lehele</a:t>
            </a:r>
            <a:r>
              <a:rPr lang="en-US" dirty="0"/>
              <a:t> </a:t>
            </a:r>
            <a:r>
              <a:rPr lang="en-US" dirty="0" err="1"/>
              <a:t>koondatud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9950-C69F-40F0-BE90-7804DA2B15F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477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EL</a:t>
            </a:r>
            <a:r>
              <a:rPr lang="en-US" dirty="0"/>
              <a:t> </a:t>
            </a:r>
            <a:r>
              <a:rPr lang="en-US" dirty="0" err="1"/>
              <a:t>Elurikkuse</a:t>
            </a:r>
            <a:r>
              <a:rPr lang="en-US" dirty="0"/>
              <a:t> </a:t>
            </a:r>
            <a:r>
              <a:rPr lang="en-US" dirty="0" err="1"/>
              <a:t>strateegia</a:t>
            </a:r>
            <a:r>
              <a:rPr lang="en-US" dirty="0"/>
              <a:t> - </a:t>
            </a:r>
            <a:r>
              <a:rPr lang="fi-FI" dirty="0"/>
              <a:t>Eesmärk on kaitsta 30 % kogu EL maismaast ja 30 % kogu EL merealast, sh rangelt kaitsta 10%. </a:t>
            </a:r>
            <a:r>
              <a:rPr lang="et-EE" dirty="0"/>
              <a:t>Eriline tähelepanu allesjäänud loodus- ja põlismetsadel, märgaladel, rohumaadel</a:t>
            </a:r>
            <a:endParaRPr lang="en-US" dirty="0"/>
          </a:p>
          <a:p>
            <a:endParaRPr lang="en-US" dirty="0"/>
          </a:p>
          <a:p>
            <a:r>
              <a:rPr lang="en-US" dirty="0"/>
              <a:t>L</a:t>
            </a:r>
            <a:r>
              <a:rPr lang="et-EE" dirty="0"/>
              <a:t>ooduse taastamise määrus</a:t>
            </a:r>
            <a:r>
              <a:rPr lang="en-US" dirty="0"/>
              <a:t> - </a:t>
            </a:r>
            <a:r>
              <a:rPr lang="en-US" dirty="0" err="1"/>
              <a:t>Liikide</a:t>
            </a:r>
            <a:r>
              <a:rPr lang="en-US" dirty="0"/>
              <a:t> ja </a:t>
            </a:r>
            <a:r>
              <a:rPr lang="en-US" dirty="0" err="1"/>
              <a:t>elupaikade</a:t>
            </a:r>
            <a:r>
              <a:rPr lang="en-US" dirty="0"/>
              <a:t> </a:t>
            </a:r>
            <a:r>
              <a:rPr lang="en-US" dirty="0" err="1"/>
              <a:t>seisundi</a:t>
            </a:r>
            <a:r>
              <a:rPr lang="en-US" dirty="0"/>
              <a:t> </a:t>
            </a:r>
            <a:r>
              <a:rPr lang="en-US" dirty="0" err="1"/>
              <a:t>parandamise</a:t>
            </a:r>
            <a:r>
              <a:rPr lang="en-US" dirty="0"/>
              <a:t> </a:t>
            </a:r>
            <a:r>
              <a:rPr lang="en-US" dirty="0" err="1"/>
              <a:t>lubadus</a:t>
            </a:r>
            <a:r>
              <a:rPr lang="en-US" dirty="0"/>
              <a:t> </a:t>
            </a:r>
            <a:r>
              <a:rPr lang="en-US" dirty="0" err="1"/>
              <a:t>kaitsealuste</a:t>
            </a:r>
            <a:r>
              <a:rPr lang="en-US" dirty="0"/>
              <a:t> </a:t>
            </a:r>
            <a:r>
              <a:rPr lang="en-US" dirty="0" err="1"/>
              <a:t>elupaikade</a:t>
            </a:r>
            <a:r>
              <a:rPr lang="en-US" dirty="0"/>
              <a:t> </a:t>
            </a:r>
            <a:r>
              <a:rPr lang="en-US" dirty="0" err="1"/>
              <a:t>ega</a:t>
            </a:r>
            <a:r>
              <a:rPr lang="en-US" dirty="0"/>
              <a:t> </a:t>
            </a:r>
            <a:r>
              <a:rPr lang="en-US" dirty="0" err="1"/>
              <a:t>liikide</a:t>
            </a:r>
            <a:r>
              <a:rPr lang="en-US" dirty="0"/>
              <a:t> </a:t>
            </a:r>
            <a:r>
              <a:rPr lang="en-US" dirty="0" err="1"/>
              <a:t>looduskaitseline</a:t>
            </a:r>
            <a:r>
              <a:rPr lang="en-US" dirty="0"/>
              <a:t> </a:t>
            </a:r>
            <a:r>
              <a:rPr lang="en-US" dirty="0" err="1"/>
              <a:t>seisund</a:t>
            </a:r>
            <a:r>
              <a:rPr lang="en-US" dirty="0"/>
              <a:t> ja trend </a:t>
            </a:r>
            <a:r>
              <a:rPr lang="en-US" dirty="0" err="1"/>
              <a:t>aastaks</a:t>
            </a:r>
            <a:r>
              <a:rPr lang="en-US" dirty="0"/>
              <a:t> 2030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halvene</a:t>
            </a:r>
            <a:r>
              <a:rPr lang="en-US" dirty="0"/>
              <a:t>, vähemalt 1/3 </a:t>
            </a:r>
            <a:r>
              <a:rPr lang="en-US" dirty="0" err="1"/>
              <a:t>neist</a:t>
            </a:r>
            <a:r>
              <a:rPr lang="en-US" dirty="0"/>
              <a:t>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olema</a:t>
            </a:r>
            <a:r>
              <a:rPr lang="en-US" dirty="0"/>
              <a:t> </a:t>
            </a:r>
            <a:r>
              <a:rPr lang="en-US" dirty="0" err="1"/>
              <a:t>soodsas</a:t>
            </a:r>
            <a:r>
              <a:rPr lang="en-US" dirty="0"/>
              <a:t> </a:t>
            </a:r>
            <a:r>
              <a:rPr lang="en-US" dirty="0" err="1"/>
              <a:t>seisus</a:t>
            </a:r>
            <a:r>
              <a:rPr lang="en-US" dirty="0"/>
              <a:t>/</a:t>
            </a:r>
            <a:r>
              <a:rPr lang="en-US" dirty="0" err="1"/>
              <a:t>positiivse</a:t>
            </a:r>
            <a:r>
              <a:rPr lang="en-US" dirty="0"/>
              <a:t> </a:t>
            </a:r>
            <a:r>
              <a:rPr lang="en-US" dirty="0" err="1"/>
              <a:t>trendiga</a:t>
            </a:r>
            <a:endParaRPr lang="en-US" dirty="0"/>
          </a:p>
          <a:p>
            <a:endParaRPr lang="et-EE" dirty="0"/>
          </a:p>
          <a:p>
            <a:r>
              <a:rPr lang="et-EE" dirty="0"/>
              <a:t>RED III – taastuvenergia direktiiv</a:t>
            </a:r>
            <a:endParaRPr lang="en-US" dirty="0"/>
          </a:p>
          <a:p>
            <a:r>
              <a:rPr lang="en-US" dirty="0"/>
              <a:t>3) </a:t>
            </a:r>
            <a:r>
              <a:rPr lang="en-US" dirty="0" err="1"/>
              <a:t>Toetada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saa</a:t>
            </a:r>
            <a:r>
              <a:rPr lang="en-US" dirty="0"/>
              <a:t> </a:t>
            </a:r>
            <a:r>
              <a:rPr lang="en-US" dirty="0" err="1"/>
              <a:t>taastuvenergiasektoris</a:t>
            </a:r>
            <a:r>
              <a:rPr lang="en-US" dirty="0"/>
              <a:t> </a:t>
            </a:r>
            <a:r>
              <a:rPr lang="en-US" dirty="0" err="1"/>
              <a:t>sellise</a:t>
            </a:r>
            <a:r>
              <a:rPr lang="en-US" dirty="0"/>
              <a:t> </a:t>
            </a:r>
            <a:r>
              <a:rPr lang="en-US" dirty="0" err="1"/>
              <a:t>puidu</a:t>
            </a:r>
            <a:r>
              <a:rPr lang="en-US" dirty="0"/>
              <a:t> </a:t>
            </a:r>
            <a:r>
              <a:rPr lang="en-US" dirty="0" err="1"/>
              <a:t>kasutamist</a:t>
            </a:r>
            <a:r>
              <a:rPr lang="en-US" dirty="0"/>
              <a:t>, </a:t>
            </a:r>
            <a:r>
              <a:rPr lang="en-US" dirty="0" err="1"/>
              <a:t>mida</a:t>
            </a:r>
            <a:r>
              <a:rPr lang="en-US" dirty="0"/>
              <a:t> </a:t>
            </a:r>
            <a:r>
              <a:rPr lang="en-US" dirty="0" err="1"/>
              <a:t>saab</a:t>
            </a:r>
            <a:r>
              <a:rPr lang="en-US" dirty="0"/>
              <a:t> </a:t>
            </a:r>
            <a:r>
              <a:rPr lang="en-US" dirty="0" err="1"/>
              <a:t>kasutada</a:t>
            </a:r>
            <a:r>
              <a:rPr lang="en-US" dirty="0"/>
              <a:t> </a:t>
            </a:r>
            <a:r>
              <a:rPr lang="en-US" dirty="0" err="1"/>
              <a:t>tööstuslikus</a:t>
            </a:r>
            <a:r>
              <a:rPr lang="en-US" dirty="0"/>
              <a:t> </a:t>
            </a:r>
            <a:r>
              <a:rPr lang="en-US" dirty="0" err="1"/>
              <a:t>tootmises</a:t>
            </a:r>
            <a:r>
              <a:rPr lang="en-US" dirty="0"/>
              <a:t> (</a:t>
            </a:r>
            <a:r>
              <a:rPr lang="en-US" dirty="0" err="1"/>
              <a:t>palk</a:t>
            </a:r>
            <a:r>
              <a:rPr lang="en-US" dirty="0"/>
              <a:t>, </a:t>
            </a:r>
            <a:r>
              <a:rPr lang="en-US" dirty="0" err="1"/>
              <a:t>paberipuu</a:t>
            </a:r>
            <a:r>
              <a:rPr lang="en-US" dirty="0"/>
              <a:t>)</a:t>
            </a:r>
          </a:p>
          <a:p>
            <a:r>
              <a:rPr lang="en-US" dirty="0"/>
              <a:t>4) </a:t>
            </a:r>
            <a:r>
              <a:rPr lang="en-US" dirty="0" err="1"/>
              <a:t>Väga</a:t>
            </a:r>
            <a:r>
              <a:rPr lang="en-US" dirty="0"/>
              <a:t> </a:t>
            </a:r>
            <a:r>
              <a:rPr lang="en-US" dirty="0" err="1"/>
              <a:t>selgeid</a:t>
            </a:r>
            <a:r>
              <a:rPr lang="en-US" dirty="0"/>
              <a:t> </a:t>
            </a:r>
            <a:r>
              <a:rPr lang="en-US" dirty="0" err="1"/>
              <a:t>keelualasid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k´määratletud</a:t>
            </a:r>
            <a:r>
              <a:rPr lang="en-US" dirty="0"/>
              <a:t> , aga </a:t>
            </a:r>
            <a:r>
              <a:rPr lang="en-US" dirty="0" err="1"/>
              <a:t>biomassi</a:t>
            </a:r>
            <a:r>
              <a:rPr lang="en-US" dirty="0"/>
              <a:t> </a:t>
            </a:r>
            <a:r>
              <a:rPr lang="en-US" dirty="0" err="1"/>
              <a:t>varumine</a:t>
            </a:r>
            <a:r>
              <a:rPr lang="en-US" dirty="0"/>
              <a:t>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toimuma</a:t>
            </a:r>
            <a:r>
              <a:rPr lang="en-US" dirty="0"/>
              <a:t> </a:t>
            </a:r>
            <a:r>
              <a:rPr lang="en-US" dirty="0" err="1"/>
              <a:t>säästlikult</a:t>
            </a:r>
            <a:r>
              <a:rPr lang="en-US" dirty="0"/>
              <a:t> ja </a:t>
            </a:r>
            <a:r>
              <a:rPr lang="en-US" dirty="0" err="1"/>
              <a:t>seda</a:t>
            </a:r>
            <a:r>
              <a:rPr lang="en-US" dirty="0"/>
              <a:t> </a:t>
            </a:r>
            <a:r>
              <a:rPr lang="en-US" dirty="0" err="1"/>
              <a:t>tuleb</a:t>
            </a:r>
            <a:r>
              <a:rPr lang="en-US" dirty="0"/>
              <a:t> </a:t>
            </a:r>
            <a:r>
              <a:rPr lang="en-US" dirty="0" err="1"/>
              <a:t>suuta</a:t>
            </a:r>
            <a:r>
              <a:rPr lang="en-US" dirty="0"/>
              <a:t> </a:t>
            </a:r>
            <a:r>
              <a:rPr lang="en-US" dirty="0" err="1"/>
              <a:t>tõendada</a:t>
            </a:r>
            <a:r>
              <a:rPr lang="en-US" dirty="0"/>
              <a:t> </a:t>
            </a:r>
            <a:r>
              <a:rPr lang="en-US" dirty="0" err="1"/>
              <a:t>või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suudeta</a:t>
            </a:r>
            <a:r>
              <a:rPr lang="en-US" dirty="0"/>
              <a:t>, </a:t>
            </a:r>
            <a:r>
              <a:rPr lang="en-US" dirty="0" err="1"/>
              <a:t>ei</a:t>
            </a:r>
            <a:r>
              <a:rPr lang="en-US" dirty="0"/>
              <a:t> tohi </a:t>
            </a:r>
            <a:r>
              <a:rPr lang="en-US" dirty="0" err="1"/>
              <a:t>varuda</a:t>
            </a:r>
            <a:r>
              <a:rPr lang="en-US" dirty="0"/>
              <a:t> </a:t>
            </a:r>
            <a:r>
              <a:rPr lang="en-US" dirty="0" err="1"/>
              <a:t>biomassi</a:t>
            </a:r>
            <a:r>
              <a:rPr lang="en-US" dirty="0"/>
              <a:t>  </a:t>
            </a:r>
            <a:r>
              <a:rPr lang="en-US" dirty="0" err="1"/>
              <a:t>aladelt</a:t>
            </a:r>
            <a:r>
              <a:rPr lang="en-US" dirty="0"/>
              <a:t> </a:t>
            </a:r>
            <a:r>
              <a:rPr lang="en-US" dirty="0" err="1"/>
              <a:t>nagu</a:t>
            </a:r>
            <a:r>
              <a:rPr lang="en-US" dirty="0"/>
              <a:t> </a:t>
            </a:r>
            <a:r>
              <a:rPr lang="en-US" dirty="0" err="1"/>
              <a:t>primaarmetsad</a:t>
            </a:r>
            <a:r>
              <a:rPr lang="en-US" dirty="0"/>
              <a:t>, </a:t>
            </a:r>
            <a:r>
              <a:rPr lang="en-US" dirty="0" err="1"/>
              <a:t>vanad</a:t>
            </a:r>
            <a:r>
              <a:rPr lang="en-US" dirty="0"/>
              <a:t> </a:t>
            </a:r>
            <a:r>
              <a:rPr lang="en-US" dirty="0" err="1"/>
              <a:t>metsad</a:t>
            </a:r>
            <a:r>
              <a:rPr lang="en-US" dirty="0"/>
              <a:t>, </a:t>
            </a:r>
            <a:r>
              <a:rPr lang="en-US" dirty="0" err="1"/>
              <a:t>kõrge</a:t>
            </a:r>
            <a:r>
              <a:rPr lang="en-US" dirty="0"/>
              <a:t> </a:t>
            </a:r>
            <a:r>
              <a:rPr lang="en-US" dirty="0" err="1"/>
              <a:t>mitmekesisusega</a:t>
            </a:r>
            <a:r>
              <a:rPr lang="en-US" dirty="0"/>
              <a:t>  </a:t>
            </a:r>
            <a:r>
              <a:rPr lang="en-US" dirty="0" err="1"/>
              <a:t>looduslikud</a:t>
            </a:r>
            <a:r>
              <a:rPr lang="en-US" dirty="0"/>
              <a:t> </a:t>
            </a:r>
            <a:r>
              <a:rPr lang="en-US" dirty="0" err="1"/>
              <a:t>rohumaad</a:t>
            </a:r>
            <a:r>
              <a:rPr lang="en-US" dirty="0"/>
              <a:t> </a:t>
            </a:r>
            <a:r>
              <a:rPr lang="en-US" dirty="0" err="1"/>
              <a:t>jms</a:t>
            </a:r>
            <a:r>
              <a:rPr lang="en-US" dirty="0"/>
              <a:t>.</a:t>
            </a:r>
          </a:p>
          <a:p>
            <a:r>
              <a:rPr lang="en-US" dirty="0"/>
              <a:t>5) </a:t>
            </a:r>
            <a:r>
              <a:rPr lang="en-US" dirty="0" err="1"/>
              <a:t>Varumine</a:t>
            </a:r>
            <a:r>
              <a:rPr lang="en-US" dirty="0"/>
              <a:t>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toimuma</a:t>
            </a:r>
            <a:r>
              <a:rPr lang="en-US" dirty="0"/>
              <a:t> </a:t>
            </a:r>
            <a:r>
              <a:rPr lang="en-US" dirty="0" err="1"/>
              <a:t>jätkusuutlikkuse</a:t>
            </a:r>
            <a:r>
              <a:rPr lang="en-US" dirty="0"/>
              <a:t> </a:t>
            </a:r>
            <a:r>
              <a:rPr lang="en-US" dirty="0" err="1"/>
              <a:t>kriteeriumite</a:t>
            </a:r>
            <a:r>
              <a:rPr lang="en-US" dirty="0"/>
              <a:t> </a:t>
            </a:r>
            <a:r>
              <a:rPr lang="en-US" dirty="0" err="1"/>
              <a:t>kohaselt</a:t>
            </a:r>
            <a:r>
              <a:rPr lang="en-US" dirty="0"/>
              <a:t>, </a:t>
            </a:r>
            <a:r>
              <a:rPr lang="en-US" dirty="0" err="1"/>
              <a:t>vältima</a:t>
            </a:r>
            <a:r>
              <a:rPr lang="en-US" dirty="0"/>
              <a:t> </a:t>
            </a:r>
            <a:r>
              <a:rPr lang="en-US" dirty="0" err="1"/>
              <a:t>peab</a:t>
            </a:r>
            <a:r>
              <a:rPr lang="en-US" dirty="0"/>
              <a:t> </a:t>
            </a:r>
            <a:r>
              <a:rPr lang="en-US" dirty="0" err="1"/>
              <a:t>näiteks</a:t>
            </a:r>
            <a:r>
              <a:rPr lang="en-US" dirty="0"/>
              <a:t> </a:t>
            </a:r>
            <a:r>
              <a:rPr lang="en-US" dirty="0" err="1"/>
              <a:t>kändude</a:t>
            </a:r>
            <a:r>
              <a:rPr lang="en-US" dirty="0"/>
              <a:t> ja </a:t>
            </a:r>
            <a:r>
              <a:rPr lang="en-US" dirty="0" err="1"/>
              <a:t>juurte</a:t>
            </a:r>
            <a:r>
              <a:rPr lang="en-US" dirty="0"/>
              <a:t> </a:t>
            </a:r>
            <a:r>
              <a:rPr lang="en-US" dirty="0" err="1"/>
              <a:t>varumist</a:t>
            </a:r>
            <a:r>
              <a:rPr lang="en-US" dirty="0"/>
              <a:t>.</a:t>
            </a:r>
          </a:p>
          <a:p>
            <a:endParaRPr lang="et-EE" dirty="0"/>
          </a:p>
          <a:p>
            <a:r>
              <a:rPr lang="et-EE" dirty="0"/>
              <a:t>EL raadamise regulatsioon</a:t>
            </a:r>
            <a:r>
              <a:rPr lang="en-US" dirty="0"/>
              <a:t> - </a:t>
            </a:r>
            <a:r>
              <a:rPr lang="fi-FI" dirty="0"/>
              <a:t>Raadamisest ja metsade seisundi halvenemisest vabade kaupade määrus</a:t>
            </a:r>
          </a:p>
          <a:p>
            <a:r>
              <a:rPr lang="fi-FI" dirty="0"/>
              <a:t>Metsadest istanduste rajamine, loodusmetsades istutamine</a:t>
            </a:r>
            <a:endParaRPr lang="en-US" dirty="0"/>
          </a:p>
          <a:p>
            <a:endParaRPr lang="et-EE" dirty="0"/>
          </a:p>
          <a:p>
            <a:r>
              <a:rPr lang="et-EE" dirty="0"/>
              <a:t>EL taksonoomia</a:t>
            </a:r>
            <a:r>
              <a:rPr lang="en-US" dirty="0"/>
              <a:t> – </a:t>
            </a:r>
            <a:r>
              <a:rPr lang="en-US" dirty="0" err="1"/>
              <a:t>ettevõtluse</a:t>
            </a:r>
            <a:r>
              <a:rPr lang="en-US" dirty="0"/>
              <a:t> </a:t>
            </a:r>
            <a:r>
              <a:rPr lang="en-US" dirty="0" err="1"/>
              <a:t>kestlikkus</a:t>
            </a:r>
            <a:r>
              <a:rPr lang="en-US" dirty="0"/>
              <a:t>, </a:t>
            </a:r>
            <a:r>
              <a:rPr lang="en-US" dirty="0" err="1"/>
              <a:t>invetseerimismehhanismid</a:t>
            </a:r>
            <a:endParaRPr lang="en-US" dirty="0"/>
          </a:p>
          <a:p>
            <a:endParaRPr lang="en-US" dirty="0"/>
          </a:p>
          <a:p>
            <a:r>
              <a:rPr lang="et-EE" dirty="0"/>
              <a:t>Metsaandmete kogumise ja pikaaegse planeerimise regulatsioon</a:t>
            </a:r>
            <a:endParaRPr lang="en-US" dirty="0"/>
          </a:p>
          <a:p>
            <a:endParaRPr lang="et-EE" dirty="0"/>
          </a:p>
          <a:p>
            <a:r>
              <a:rPr lang="et-EE" dirty="0"/>
              <a:t>Süsiniku sidumise sertifikaat</a:t>
            </a:r>
            <a:r>
              <a:rPr lang="en-US" dirty="0"/>
              <a:t> – </a:t>
            </a:r>
            <a:r>
              <a:rPr lang="en-US" dirty="0" err="1"/>
              <a:t>oluline</a:t>
            </a:r>
            <a:r>
              <a:rPr lang="en-US" dirty="0"/>
              <a:t>, et </a:t>
            </a:r>
            <a:r>
              <a:rPr lang="en-US" dirty="0" err="1"/>
              <a:t>süsinik</a:t>
            </a:r>
            <a:r>
              <a:rPr lang="en-US" dirty="0"/>
              <a:t> </a:t>
            </a:r>
            <a:r>
              <a:rPr lang="en-US" dirty="0" err="1"/>
              <a:t>kuuluks</a:t>
            </a:r>
            <a:r>
              <a:rPr lang="en-US" dirty="0"/>
              <a:t> </a:t>
            </a:r>
            <a:r>
              <a:rPr lang="en-US" dirty="0" err="1"/>
              <a:t>maaomanikule</a:t>
            </a:r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9950-C69F-40F0-BE90-7804DA2B15F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8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F9950-C69F-40F0-BE90-7804DA2B15F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195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92932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02139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6665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047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74339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129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577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7674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5008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0417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79346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t-E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E11B8-796D-43A2-B2C4-0B9832C1D12A}" type="datetimeFigureOut">
              <a:rPr lang="et-EE" smtClean="0"/>
              <a:t>28.06.2023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A7607-3472-443B-88E0-A3C3B0DB0458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5495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90910"/>
            <a:ext cx="9144000" cy="1043210"/>
          </a:xfrm>
        </p:spPr>
        <p:txBody>
          <a:bodyPr>
            <a:normAutofit fontScale="90000"/>
          </a:bodyPr>
          <a:lstStyle/>
          <a:p>
            <a:r>
              <a:rPr lang="et-EE" dirty="0">
                <a:latin typeface="Gill Sans Std" panose="020B0502020104020203" pitchFamily="34" charset="0"/>
              </a:rPr>
              <a:t>Eesti Erametsaliit</a:t>
            </a:r>
            <a:br>
              <a:rPr lang="en-US" dirty="0">
                <a:latin typeface="Gill Sans Std" panose="020B0502020104020203" pitchFamily="34" charset="0"/>
              </a:rPr>
            </a:br>
            <a:r>
              <a:rPr lang="en-US" sz="2700" dirty="0">
                <a:latin typeface="Gill Sans Nova Light" panose="020B0302020104020203" pitchFamily="34" charset="0"/>
              </a:rPr>
              <a:t>LÜHIÜLEVAADE METSAOMANIKE HUVIDE KAITSEST</a:t>
            </a:r>
            <a:endParaRPr lang="et-EE" sz="2700" dirty="0">
              <a:latin typeface="Gill Sans Nova Light" panose="020B03020201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06866"/>
            <a:ext cx="9144000" cy="750934"/>
          </a:xfrm>
        </p:spPr>
        <p:txBody>
          <a:bodyPr>
            <a:noAutofit/>
          </a:bodyPr>
          <a:lstStyle/>
          <a:p>
            <a:pPr algn="r"/>
            <a:r>
              <a:rPr lang="en-US" dirty="0">
                <a:latin typeface="Gill Sans Nova Light" panose="020B0302020104020203" pitchFamily="34" charset="0"/>
              </a:rPr>
              <a:t>JAANUS AUN</a:t>
            </a:r>
          </a:p>
          <a:p>
            <a:pPr algn="r"/>
            <a:r>
              <a:rPr lang="en-US" dirty="0" err="1">
                <a:latin typeface="Gill Sans Nova Light" panose="020B0302020104020203" pitchFamily="34" charset="0"/>
              </a:rPr>
              <a:t>tegevjuht</a:t>
            </a:r>
            <a:endParaRPr lang="en-US" dirty="0">
              <a:latin typeface="Gill Sans Nova Light" panose="020B0302020104020203" pitchFamily="34" charset="0"/>
            </a:endParaRPr>
          </a:p>
          <a:p>
            <a:pPr algn="r"/>
            <a:endParaRPr lang="en-US" dirty="0">
              <a:latin typeface="Gill Sans Nova Light" panose="020B0302020104020203" pitchFamily="34" charset="0"/>
            </a:endParaRPr>
          </a:p>
          <a:p>
            <a:r>
              <a:rPr lang="en-US" dirty="0" err="1">
                <a:latin typeface="Gill Sans Nova Light" panose="020B0302020104020203" pitchFamily="34" charset="0"/>
              </a:rPr>
              <a:t>juuni</a:t>
            </a:r>
            <a:r>
              <a:rPr lang="en-US" dirty="0">
                <a:latin typeface="Gill Sans Nova Light" panose="020B0302020104020203" pitchFamily="34" charset="0"/>
              </a:rPr>
              <a:t> 2023</a:t>
            </a:r>
            <a:endParaRPr lang="et-EE" dirty="0">
              <a:latin typeface="Gill Sans Nova Light" panose="020B03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3057" y="-467140"/>
            <a:ext cx="3276607" cy="3279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714" y="5647342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5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Gill Sans Std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50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Uued</a:t>
            </a:r>
            <a:r>
              <a:rPr lang="en-US" sz="3200" dirty="0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teenused</a:t>
            </a:r>
            <a:endParaRPr lang="et-EE" sz="3200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9268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82" y="1553913"/>
            <a:ext cx="9369632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cap="all" dirty="0" err="1">
                <a:solidFill>
                  <a:srgbClr val="066FAD"/>
                </a:solidFill>
                <a:latin typeface="Gill Sans Std" panose="020B0502020104020203" pitchFamily="34" charset="0"/>
              </a:rPr>
              <a:t>Koolitused</a:t>
            </a:r>
            <a:r>
              <a:rPr lang="en-US" sz="3200" dirty="0">
                <a:latin typeface="Gill Sans Std" panose="020B0502020104020203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Gill Sans Nova Light" panose="020B0302020104020203" pitchFamily="34" charset="0"/>
              </a:rPr>
              <a:t>Koolitused</a:t>
            </a:r>
            <a:r>
              <a:rPr lang="en-US" sz="2400" dirty="0">
                <a:latin typeface="Gill Sans Nova Light" panose="020B0302020104020203" pitchFamily="34" charset="0"/>
              </a:rPr>
              <a:t> ja </a:t>
            </a:r>
            <a:r>
              <a:rPr lang="en-US" sz="2400" dirty="0" err="1">
                <a:latin typeface="Gill Sans Nova Light" panose="020B0302020104020203" pitchFamily="34" charset="0"/>
              </a:rPr>
              <a:t>seminarid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metsaomanikele</a:t>
            </a:r>
            <a:r>
              <a:rPr lang="en-US" sz="2400" dirty="0">
                <a:latin typeface="Gill Sans Nova Light" panose="020B0302020104020203" pitchFamily="34" charset="0"/>
              </a:rPr>
              <a:t> (</a:t>
            </a:r>
            <a:r>
              <a:rPr lang="en-US" sz="2400" dirty="0" err="1">
                <a:latin typeface="Gill Sans Nova Light" panose="020B0302020104020203" pitchFamily="34" charset="0"/>
              </a:rPr>
              <a:t>koostöös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ühistutega</a:t>
            </a:r>
            <a:r>
              <a:rPr lang="en-US" sz="2400" dirty="0">
                <a:latin typeface="Gill Sans Nova Light" panose="020B0302020104020203" pitchFamily="34" charset="0"/>
              </a:rPr>
              <a:t>) ja </a:t>
            </a:r>
            <a:r>
              <a:rPr lang="en-US" sz="2400" dirty="0" err="1">
                <a:latin typeface="Gill Sans Nova Light" panose="020B0302020104020203" pitchFamily="34" charset="0"/>
              </a:rPr>
              <a:t>metsaühistute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võtmeisikutele</a:t>
            </a:r>
            <a:endParaRPr lang="en-US" sz="2400" dirty="0">
              <a:latin typeface="Gill Sans Nova Light" panose="020B0302020104020203" pitchFamily="34" charset="0"/>
            </a:endParaRPr>
          </a:p>
          <a:p>
            <a:pPr>
              <a:spcBef>
                <a:spcPts val="600"/>
              </a:spcBef>
            </a:pPr>
            <a:endParaRPr lang="en-US" sz="1200" dirty="0">
              <a:latin typeface="Gill Sans Nova Light" panose="020B03020201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cap="all" dirty="0" err="1">
                <a:solidFill>
                  <a:srgbClr val="066FAD"/>
                </a:solidFill>
                <a:latin typeface="Gill Sans Std" panose="020B0502020104020203" pitchFamily="34" charset="0"/>
              </a:rPr>
              <a:t>Õppeleht</a:t>
            </a:r>
            <a:r>
              <a:rPr lang="en-US" sz="2400" cap="all" dirty="0">
                <a:solidFill>
                  <a:srgbClr val="066FAD"/>
                </a:solidFill>
                <a:latin typeface="Gill Sans Std" panose="020B0502020104020203" pitchFamily="34" charset="0"/>
              </a:rPr>
              <a:t> Sinu Mets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Gill Sans Nova Light" panose="020B0302020104020203" pitchFamily="34" charset="0"/>
              </a:rPr>
              <a:t>Alustame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väljaandmisega</a:t>
            </a:r>
            <a:r>
              <a:rPr lang="en-US" sz="2400" dirty="0">
                <a:latin typeface="Gill Sans Nova Light" panose="020B0302020104020203" pitchFamily="34" charset="0"/>
              </a:rPr>
              <a:t> 2023 II </a:t>
            </a:r>
            <a:r>
              <a:rPr lang="en-US" sz="2400" dirty="0" err="1">
                <a:latin typeface="Gill Sans Nova Light" panose="020B0302020104020203" pitchFamily="34" charset="0"/>
              </a:rPr>
              <a:t>poolaastal</a:t>
            </a:r>
            <a:endParaRPr lang="en-US" sz="2400" dirty="0">
              <a:latin typeface="Gill Sans Nova Light" panose="020B0302020104020203" pitchFamily="34" charset="0"/>
            </a:endParaRPr>
          </a:p>
          <a:p>
            <a:pPr>
              <a:spcBef>
                <a:spcPts val="600"/>
              </a:spcBef>
            </a:pPr>
            <a:endParaRPr lang="en-US" sz="1200" dirty="0">
              <a:latin typeface="Gill Sans Std" panose="020B0502020104020203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400" cap="all" dirty="0" err="1">
                <a:solidFill>
                  <a:srgbClr val="066FAD"/>
                </a:solidFill>
                <a:latin typeface="Gill Sans Std" panose="020B0502020104020203" pitchFamily="34" charset="0"/>
              </a:rPr>
              <a:t>Puidu</a:t>
            </a:r>
            <a:r>
              <a:rPr lang="en-US" sz="2400" cap="all" dirty="0">
                <a:solidFill>
                  <a:srgbClr val="066FAD"/>
                </a:solidFill>
                <a:latin typeface="Gill Sans Std" panose="020B0502020104020203" pitchFamily="34" charset="0"/>
              </a:rPr>
              <a:t> </a:t>
            </a:r>
            <a:r>
              <a:rPr lang="en-US" sz="2400" cap="all" dirty="0" err="1">
                <a:solidFill>
                  <a:srgbClr val="066FAD"/>
                </a:solidFill>
                <a:latin typeface="Gill Sans Std" panose="020B0502020104020203" pitchFamily="34" charset="0"/>
              </a:rPr>
              <a:t>hinnainfo</a:t>
            </a:r>
            <a:r>
              <a:rPr lang="en-US" sz="2400" cap="all" dirty="0">
                <a:solidFill>
                  <a:srgbClr val="066FAD"/>
                </a:solidFill>
                <a:latin typeface="Gill Sans Std" panose="020B0502020104020203" pitchFamily="34" charset="0"/>
              </a:rPr>
              <a:t> </a:t>
            </a:r>
          </a:p>
          <a:p>
            <a:pPr>
              <a:spcBef>
                <a:spcPts val="600"/>
              </a:spcBef>
            </a:pPr>
            <a:r>
              <a:rPr lang="en-US" sz="2400" dirty="0" err="1">
                <a:latin typeface="Gill Sans Nova Light" panose="020B0302020104020203" pitchFamily="34" charset="0"/>
              </a:rPr>
              <a:t>Avaldame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puidu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hinnainfo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kokkuvõtteid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kord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kuus</a:t>
            </a:r>
            <a:r>
              <a:rPr lang="en-US" sz="2400" dirty="0">
                <a:latin typeface="Gill Sans Nova Light" panose="020B0302020104020203" pitchFamily="34" charset="0"/>
              </a:rPr>
              <a:t>, </a:t>
            </a:r>
            <a:r>
              <a:rPr lang="en-US" sz="2400" dirty="0" err="1">
                <a:latin typeface="Gill Sans Nova Light" panose="020B0302020104020203" pitchFamily="34" charset="0"/>
              </a:rPr>
              <a:t>pikem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analüüs</a:t>
            </a:r>
            <a:r>
              <a:rPr lang="en-US" sz="2400" dirty="0">
                <a:latin typeface="Gill Sans Nova Light" panose="020B0302020104020203" pitchFamily="34" charset="0"/>
              </a:rPr>
              <a:t> 4x </a:t>
            </a:r>
            <a:r>
              <a:rPr lang="en-US" sz="2400" dirty="0" err="1">
                <a:latin typeface="Gill Sans Nova Light" panose="020B0302020104020203" pitchFamily="34" charset="0"/>
              </a:rPr>
              <a:t>aastas</a:t>
            </a:r>
            <a:endParaRPr lang="en-US" sz="2400" dirty="0">
              <a:latin typeface="Gill Sans Nova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249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t-EE" sz="3200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9268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82" y="1785812"/>
            <a:ext cx="93696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br>
              <a:rPr lang="en-US" sz="2400" b="1" dirty="0">
                <a:effectLst/>
                <a:latin typeface="Libre Baskerville" panose="02000000000000000000" pitchFamily="2" charset="0"/>
                <a:ea typeface="Calibri" panose="020F0502020204030204" pitchFamily="34" charset="0"/>
                <a:cs typeface="TT61t00"/>
              </a:rPr>
            </a:br>
            <a:endParaRPr lang="en-US" sz="2400" dirty="0">
              <a:latin typeface="Libre Baskerville" panose="02000000000000000000"/>
              <a:ea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D09875-0E74-99D2-0FB8-EB01FECD3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46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endParaRPr lang="et-EE" sz="3200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166A1D-878E-556D-9D86-A381C1EB0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650" y="10630"/>
            <a:ext cx="12689035" cy="664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725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Põhiline</a:t>
            </a:r>
            <a:r>
              <a:rPr lang="en-US" sz="3200" dirty="0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!</a:t>
            </a:r>
            <a:endParaRPr lang="et-EE" sz="3200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9268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82" y="1553913"/>
            <a:ext cx="106080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endParaRPr lang="en-US" sz="2800" b="1" dirty="0">
              <a:latin typeface="Gill Sans Nova Light" panose="020B0302020104020203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Gill Sans Nova Light" panose="020B0302020104020203" pitchFamily="34" charset="0"/>
              </a:rPr>
              <a:t>Looduskaitseliste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piirangute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mõõdutundetu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kasv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tuleb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peatada</a:t>
            </a:r>
            <a:r>
              <a:rPr lang="en-US" sz="3200" b="1" dirty="0">
                <a:latin typeface="Gill Sans Nova Light" panose="020B0302020104020203" pitchFamily="34" charset="0"/>
              </a:rPr>
              <a:t>!</a:t>
            </a:r>
          </a:p>
          <a:p>
            <a:pPr>
              <a:spcBef>
                <a:spcPts val="600"/>
              </a:spcBef>
            </a:pPr>
            <a:endParaRPr lang="en-US" sz="3200" b="1" dirty="0">
              <a:latin typeface="Gill Sans Nova Light" panose="020B0302020104020203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3200" b="1" dirty="0" err="1">
                <a:latin typeface="Gill Sans Nova Light" panose="020B0302020104020203" pitchFamily="34" charset="0"/>
              </a:rPr>
              <a:t>Kui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riik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eraomandi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kasutamist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kitsendab</a:t>
            </a:r>
            <a:r>
              <a:rPr lang="en-US" sz="3200" b="1" dirty="0">
                <a:latin typeface="Gill Sans Nova Light" panose="020B0302020104020203" pitchFamily="34" charset="0"/>
              </a:rPr>
              <a:t>, </a:t>
            </a:r>
            <a:r>
              <a:rPr lang="en-US" sz="3200" b="1" dirty="0" err="1">
                <a:latin typeface="Gill Sans Nova Light" panose="020B0302020104020203" pitchFamily="34" charset="0"/>
              </a:rPr>
              <a:t>tuleb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piirangud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kohe</a:t>
            </a:r>
            <a:r>
              <a:rPr lang="en-US" sz="3200" b="1" dirty="0">
                <a:latin typeface="Gill Sans Nova Light" panose="020B0302020104020203" pitchFamily="34" charset="0"/>
              </a:rPr>
              <a:t> ja </a:t>
            </a:r>
            <a:r>
              <a:rPr lang="en-US" sz="3200" b="1" dirty="0" err="1">
                <a:latin typeface="Gill Sans Nova Light" panose="020B0302020104020203" pitchFamily="34" charset="0"/>
              </a:rPr>
              <a:t>õiglaselt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hüvitada</a:t>
            </a:r>
            <a:r>
              <a:rPr lang="en-US" sz="3200" b="1" dirty="0">
                <a:latin typeface="Gill Sans Nova Light" panose="020B0302020104020203" pitchFamily="34" charset="0"/>
              </a:rPr>
              <a:t>! </a:t>
            </a:r>
          </a:p>
          <a:p>
            <a:pPr>
              <a:spcBef>
                <a:spcPts val="600"/>
              </a:spcBef>
            </a:pPr>
            <a:r>
              <a:rPr lang="en-US" sz="3200" b="1" dirty="0" err="1">
                <a:latin typeface="Gill Sans Nova Light" panose="020B0302020104020203" pitchFamily="34" charset="0"/>
              </a:rPr>
              <a:t>Kuniks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seda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ei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tehta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oleme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riigi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suhtes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kriitilised</a:t>
            </a:r>
            <a:r>
              <a:rPr lang="en-US" sz="3200" b="1" dirty="0">
                <a:latin typeface="Gill Sans Nova Light" panose="020B0302020104020203" pitchFamily="34" charset="0"/>
              </a:rPr>
              <a:t>, </a:t>
            </a:r>
            <a:r>
              <a:rPr lang="en-US" sz="3200" b="1" dirty="0" err="1">
                <a:latin typeface="Gill Sans Nova Light" panose="020B0302020104020203" pitchFamily="34" charset="0"/>
              </a:rPr>
              <a:t>sealhulgas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jätkame</a:t>
            </a:r>
            <a:r>
              <a:rPr lang="en-US" sz="3200" b="1" dirty="0">
                <a:latin typeface="Gill Sans Nova Light" panose="020B0302020104020203" pitchFamily="34" charset="0"/>
              </a:rPr>
              <a:t> </a:t>
            </a:r>
            <a:r>
              <a:rPr lang="en-US" sz="3200" b="1" dirty="0" err="1">
                <a:latin typeface="Gill Sans Nova Light" panose="020B0302020104020203" pitchFamily="34" charset="0"/>
              </a:rPr>
              <a:t>kohtuvaidlustega</a:t>
            </a:r>
            <a:endParaRPr lang="en-US" sz="3200" b="1" dirty="0">
              <a:latin typeface="Gill Sans Nova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548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0581" y="1182723"/>
            <a:ext cx="8236796" cy="524873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7517" y="1579418"/>
            <a:ext cx="11044051" cy="4597545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et-EE" sz="2400" b="1" cap="all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t-EE" sz="2400" b="1" cap="all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t-EE" sz="1000" cap="all" dirty="0"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endParaRPr lang="et-EE" sz="2400" dirty="0">
              <a:latin typeface="Libre Baskerville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7769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293258" y="3002652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200" dirty="0">
                <a:latin typeface="Gill Sans Std" panose="020B0502020104020203" pitchFamily="34" charset="0"/>
              </a:rPr>
              <a:t>64</a:t>
            </a:r>
            <a:r>
              <a:rPr lang="en-US" sz="1200" dirty="0">
                <a:latin typeface="Gill Sans Std" panose="020B0502020104020203" pitchFamily="34" charset="0"/>
              </a:rPr>
              <a:t>4</a:t>
            </a:r>
            <a:endParaRPr lang="et-EE" sz="1200" dirty="0">
              <a:latin typeface="Gill Sans Std" panose="020B0502020104020203" pitchFamily="34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478979" y="4046675"/>
            <a:ext cx="523965" cy="512621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1319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11" name="Flowchart: Connector 10"/>
          <p:cNvSpPr/>
          <p:nvPr/>
        </p:nvSpPr>
        <p:spPr>
          <a:xfrm>
            <a:off x="7427104" y="2802425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200">
                <a:latin typeface="Gill Sans Std" panose="020B0502020104020203" pitchFamily="34" charset="0"/>
              </a:rPr>
              <a:t>49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7635974" y="4892764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9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766907" y="2962303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310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6676439" y="3436095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11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6855826" y="4561829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14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3618198" y="4069626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522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7099464" y="3928333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34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8127724" y="5176888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584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6070653" y="2622500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200">
                <a:latin typeface="Gill Sans Std" panose="020B0502020104020203" pitchFamily="34" charset="0"/>
              </a:rPr>
              <a:t>749</a:t>
            </a:r>
          </a:p>
        </p:txBody>
      </p:sp>
      <p:sp>
        <p:nvSpPr>
          <p:cNvPr id="24" name="Flowchart: Connector 23"/>
          <p:cNvSpPr/>
          <p:nvPr/>
        </p:nvSpPr>
        <p:spPr>
          <a:xfrm>
            <a:off x="8393139" y="2572326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416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9152404" y="2093576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425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6841242" y="2560107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200">
                <a:latin typeface="Gill Sans Std" panose="020B0502020104020203" pitchFamily="34" charset="0"/>
              </a:rPr>
              <a:t>7</a:t>
            </a:r>
            <a:r>
              <a:rPr lang="en-US" sz="1200">
                <a:latin typeface="Gill Sans Std" panose="020B0502020104020203" pitchFamily="34" charset="0"/>
              </a:rPr>
              <a:t>5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8980236" y="5388070"/>
            <a:ext cx="519364" cy="4920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1334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6185857" y="3372561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272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29" name="Flowchart: Connector 28"/>
          <p:cNvSpPr/>
          <p:nvPr/>
        </p:nvSpPr>
        <p:spPr>
          <a:xfrm>
            <a:off x="8092398" y="2066049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955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30" name="Flowchart: Connector 29"/>
          <p:cNvSpPr/>
          <p:nvPr/>
        </p:nvSpPr>
        <p:spPr>
          <a:xfrm>
            <a:off x="8531828" y="3287466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448</a:t>
            </a:r>
            <a:endParaRPr lang="et-EE" sz="1200">
              <a:latin typeface="Gill Sans Std" panose="020B0502020104020203" pitchFamily="34" charset="0"/>
            </a:endParaRPr>
          </a:p>
        </p:txBody>
      </p:sp>
      <p:sp>
        <p:nvSpPr>
          <p:cNvPr id="42" name="Content Placeholder 6"/>
          <p:cNvSpPr txBox="1">
            <a:spLocks/>
          </p:cNvSpPr>
          <p:nvPr/>
        </p:nvSpPr>
        <p:spPr>
          <a:xfrm>
            <a:off x="188030" y="1670903"/>
            <a:ext cx="290261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t-EE" sz="3600" b="1" cap="all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20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t-EE" sz="2400" b="1">
                <a:solidFill>
                  <a:schemeClr val="tx1">
                    <a:lumMod val="50000"/>
                    <a:lumOff val="50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metsaühistut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t-EE" sz="2400" b="1">
              <a:solidFill>
                <a:schemeClr val="tx1">
                  <a:lumMod val="50000"/>
                  <a:lumOff val="50000"/>
                </a:schemeClr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t-EE" sz="3600" b="1" cap="all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~</a:t>
            </a:r>
            <a:r>
              <a:rPr lang="en-US" sz="3600" b="1" cap="all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9177</a:t>
            </a:r>
            <a:endParaRPr lang="et-EE" sz="3600" b="1" cap="all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t-EE" sz="2400" b="1">
                <a:solidFill>
                  <a:schemeClr val="tx1">
                    <a:lumMod val="50000"/>
                    <a:lumOff val="50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metsaomanikku</a:t>
            </a:r>
            <a:endParaRPr lang="et-EE" sz="2400">
              <a:solidFill>
                <a:schemeClr val="tx1">
                  <a:lumMod val="50000"/>
                  <a:lumOff val="50000"/>
                </a:schemeClr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t-EE" sz="2400">
              <a:solidFill>
                <a:schemeClr val="tx1">
                  <a:lumMod val="50000"/>
                  <a:lumOff val="50000"/>
                </a:schemeClr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t-EE" sz="2400" b="1" cap="all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t-EE" sz="3600" b="1" cap="all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~458 100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t-EE" sz="2400" b="1">
                <a:solidFill>
                  <a:schemeClr val="tx1">
                    <a:lumMod val="50000"/>
                    <a:lumOff val="50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ha metsamaad</a:t>
            </a:r>
            <a:endParaRPr lang="et-EE" sz="2400">
              <a:solidFill>
                <a:schemeClr val="tx1">
                  <a:lumMod val="50000"/>
                  <a:lumOff val="50000"/>
                </a:schemeClr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t-EE" sz="2400">
              <a:solidFill>
                <a:schemeClr val="tx1">
                  <a:lumMod val="50000"/>
                  <a:lumOff val="50000"/>
                </a:schemeClr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t-EE" sz="2400">
              <a:latin typeface="Libre Baskerville" panose="02000000000000000000" pitchFamily="2" charset="0"/>
            </a:endParaRPr>
          </a:p>
        </p:txBody>
      </p:sp>
      <p:sp>
        <p:nvSpPr>
          <p:cNvPr id="40" name="Flowchart: Connector 25">
            <a:extLst>
              <a:ext uri="{FF2B5EF4-FFF2-40B4-BE49-F238E27FC236}">
                <a16:creationId xmlns:a16="http://schemas.microsoft.com/office/drawing/2014/main" id="{FCAB5329-A8A3-4B85-88DC-F43FFA2B95AE}"/>
              </a:ext>
            </a:extLst>
          </p:cNvPr>
          <p:cNvSpPr/>
          <p:nvPr/>
        </p:nvSpPr>
        <p:spPr>
          <a:xfrm>
            <a:off x="6861019" y="1984344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200">
                <a:latin typeface="Gill Sans Std" panose="020B0502020104020203" pitchFamily="34" charset="0"/>
              </a:rPr>
              <a:t>306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C09688E-AE23-4CF1-9D5C-C3CFCDF87DCE}"/>
              </a:ext>
            </a:extLst>
          </p:cNvPr>
          <p:cNvSpPr txBox="1"/>
          <p:nvPr/>
        </p:nvSpPr>
        <p:spPr>
          <a:xfrm>
            <a:off x="415655" y="353102"/>
            <a:ext cx="9613058" cy="58477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dirty="0">
                <a:latin typeface="Libre Baskerville"/>
                <a:cs typeface="Arial"/>
              </a:rPr>
              <a:t>Eesti </a:t>
            </a:r>
            <a:r>
              <a:rPr lang="en-US" sz="3200" dirty="0" err="1">
                <a:latin typeface="Libre Baskerville"/>
                <a:cs typeface="Arial"/>
              </a:rPr>
              <a:t>Erametsaliidu</a:t>
            </a:r>
            <a:r>
              <a:rPr lang="en-US" sz="3200" dirty="0">
                <a:latin typeface="Libre Baskerville"/>
                <a:cs typeface="Arial"/>
              </a:rPr>
              <a:t> </a:t>
            </a:r>
            <a:r>
              <a:rPr lang="en-US" sz="3200" dirty="0" err="1">
                <a:latin typeface="Libre Baskerville"/>
                <a:cs typeface="Arial"/>
              </a:rPr>
              <a:t>liikmeskond</a:t>
            </a:r>
            <a:endParaRPr lang="en-US" sz="3200" dirty="0">
              <a:latin typeface="Libre Baskerville"/>
              <a:cs typeface="Arial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8390567" y="3938449"/>
            <a:ext cx="423025" cy="434530"/>
          </a:xfrm>
          <a:prstGeom prst="flowChartConnector">
            <a:avLst/>
          </a:prstGeom>
          <a:solidFill>
            <a:srgbClr val="008000"/>
          </a:solidFill>
          <a:ln>
            <a:solidFill>
              <a:srgbClr val="066FAD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t-EE" sz="1400">
                <a:latin typeface="Gill Sans Std" panose="020B0502020104020203" pitchFamily="34" charset="0"/>
              </a:rPr>
              <a:t>666</a:t>
            </a:r>
            <a:endParaRPr lang="et-EE" sz="1200">
              <a:latin typeface="Gill Sans Std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647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77698"/>
            <a:ext cx="2299363" cy="230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14" y="5647342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5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65423" y="3688994"/>
            <a:ext cx="2048310" cy="622581"/>
          </a:xfrm>
          <a:prstGeom prst="rect">
            <a:avLst/>
          </a:prstGeom>
          <a:solidFill>
            <a:srgbClr val="00B050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b="1">
                <a:latin typeface="Gill Sans Std" panose="020B0502020104020203" pitchFamily="34" charset="0"/>
              </a:rPr>
              <a:t>Erametsaliit</a:t>
            </a:r>
            <a:endParaRPr lang="et-EE" b="1">
              <a:latin typeface="Gill Sans Std" panose="020B05020201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665423" y="4575247"/>
            <a:ext cx="2048310" cy="505183"/>
          </a:xfrm>
          <a:prstGeom prst="rect">
            <a:avLst/>
          </a:prstGeom>
          <a:solidFill>
            <a:srgbClr val="066FAD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>
                <a:latin typeface="Gill Sans Std" panose="020B0502020104020203" pitchFamily="34" charset="0"/>
              </a:rPr>
              <a:t>Metsaühistu</a:t>
            </a:r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662362" y="5349346"/>
            <a:ext cx="2048310" cy="505183"/>
          </a:xfrm>
          <a:prstGeom prst="rect">
            <a:avLst/>
          </a:prstGeom>
          <a:solidFill>
            <a:srgbClr val="066FAD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>
                <a:latin typeface="Gill Sans Std" panose="020B0502020104020203" pitchFamily="34" charset="0"/>
              </a:rPr>
              <a:t>Metsaomanik</a:t>
            </a:r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42354" y="4972727"/>
            <a:ext cx="2221776" cy="5051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Gill Sans Std" panose="020B0502020104020203" pitchFamily="34" charset="0"/>
              </a:rPr>
              <a:t>KIK Eramets</a:t>
            </a:r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842118" y="4991302"/>
            <a:ext cx="3285772" cy="505183"/>
          </a:xfrm>
          <a:prstGeom prst="rect">
            <a:avLst/>
          </a:prstGeom>
          <a:solidFill>
            <a:srgbClr val="066FAD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>
                <a:latin typeface="Gill Sans Std" panose="020B0502020104020203" pitchFamily="34" charset="0"/>
              </a:rPr>
              <a:t>Eesti Puidumüügikeskus</a:t>
            </a:r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842118" y="4317161"/>
            <a:ext cx="3285772" cy="505183"/>
          </a:xfrm>
          <a:prstGeom prst="rect">
            <a:avLst/>
          </a:prstGeom>
          <a:solidFill>
            <a:srgbClr val="066FAD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>
                <a:latin typeface="Gill Sans Std" panose="020B0502020104020203" pitchFamily="34" charset="0"/>
              </a:rPr>
              <a:t>Keskühistu Eramets</a:t>
            </a:r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8" name="Up Arrow 7"/>
          <p:cNvSpPr/>
          <p:nvPr/>
        </p:nvSpPr>
        <p:spPr>
          <a:xfrm>
            <a:off x="5455715" y="5112777"/>
            <a:ext cx="282298" cy="204222"/>
          </a:xfrm>
          <a:prstGeom prst="upArrow">
            <a:avLst>
              <a:gd name="adj1" fmla="val 41305"/>
              <a:gd name="adj2" fmla="val 530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5" name="Up Arrow 14"/>
          <p:cNvSpPr/>
          <p:nvPr/>
        </p:nvSpPr>
        <p:spPr>
          <a:xfrm>
            <a:off x="5455715" y="4341354"/>
            <a:ext cx="282298" cy="204222"/>
          </a:xfrm>
          <a:prstGeom prst="upArrow">
            <a:avLst>
              <a:gd name="adj1" fmla="val 41305"/>
              <a:gd name="adj2" fmla="val 530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6" name="Up Arrow 15"/>
          <p:cNvSpPr/>
          <p:nvPr/>
        </p:nvSpPr>
        <p:spPr>
          <a:xfrm rot="5400000">
            <a:off x="7227094" y="3972050"/>
            <a:ext cx="282298" cy="204222"/>
          </a:xfrm>
          <a:prstGeom prst="upArrow">
            <a:avLst>
              <a:gd name="adj1" fmla="val 41305"/>
              <a:gd name="adj2" fmla="val 530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Up Arrow 16"/>
          <p:cNvSpPr/>
          <p:nvPr/>
        </p:nvSpPr>
        <p:spPr>
          <a:xfrm rot="5400000">
            <a:off x="3665542" y="5123207"/>
            <a:ext cx="282298" cy="204222"/>
          </a:xfrm>
          <a:prstGeom prst="upArrow">
            <a:avLst>
              <a:gd name="adj1" fmla="val 41305"/>
              <a:gd name="adj2" fmla="val 530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0" name="Rectangle 19"/>
          <p:cNvSpPr/>
          <p:nvPr/>
        </p:nvSpPr>
        <p:spPr>
          <a:xfrm>
            <a:off x="742354" y="3836171"/>
            <a:ext cx="2221776" cy="50518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>
                <a:latin typeface="Gill Sans Std" panose="020B0502020104020203" pitchFamily="34" charset="0"/>
              </a:rPr>
              <a:t>Eesti Metsaselts</a:t>
            </a:r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21" name="Up Arrow 20"/>
          <p:cNvSpPr/>
          <p:nvPr/>
        </p:nvSpPr>
        <p:spPr>
          <a:xfrm>
            <a:off x="5434850" y="3367360"/>
            <a:ext cx="282298" cy="204222"/>
          </a:xfrm>
          <a:prstGeom prst="upArrow">
            <a:avLst>
              <a:gd name="adj1" fmla="val 41305"/>
              <a:gd name="adj2" fmla="val 530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Up Arrow 21"/>
          <p:cNvSpPr/>
          <p:nvPr/>
        </p:nvSpPr>
        <p:spPr>
          <a:xfrm rot="16200000">
            <a:off x="3665542" y="4035293"/>
            <a:ext cx="282298" cy="204222"/>
          </a:xfrm>
          <a:prstGeom prst="upArrow">
            <a:avLst>
              <a:gd name="adj1" fmla="val 41305"/>
              <a:gd name="adj2" fmla="val 530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3" name="Picture 18">
            <a:extLst>
              <a:ext uri="{FF2B5EF4-FFF2-40B4-BE49-F238E27FC236}">
                <a16:creationId xmlns:a16="http://schemas.microsoft.com/office/drawing/2014/main" id="{5A92CD07-BDD5-47D2-A621-FF5D50B64C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5481" y="1979883"/>
            <a:ext cx="2691036" cy="772674"/>
          </a:xfrm>
          <a:prstGeom prst="rect">
            <a:avLst/>
          </a:prstGeom>
        </p:spPr>
      </p:pic>
      <p:pic>
        <p:nvPicPr>
          <p:cNvPr id="24" name="Picture 19">
            <a:extLst>
              <a:ext uri="{FF2B5EF4-FFF2-40B4-BE49-F238E27FC236}">
                <a16:creationId xmlns:a16="http://schemas.microsoft.com/office/drawing/2014/main" id="{D43BAC89-817F-475A-8038-B9070F8C907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 l="778" r="2172"/>
          <a:stretch/>
        </p:blipFill>
        <p:spPr>
          <a:xfrm>
            <a:off x="3116783" y="981121"/>
            <a:ext cx="2723577" cy="64461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03777B2B-43D4-4F44-AD9D-6C1772810E9B}"/>
              </a:ext>
            </a:extLst>
          </p:cNvPr>
          <p:cNvSpPr/>
          <p:nvPr/>
        </p:nvSpPr>
        <p:spPr>
          <a:xfrm>
            <a:off x="3008579" y="1015886"/>
            <a:ext cx="5176569" cy="1791042"/>
          </a:xfrm>
          <a:prstGeom prst="rect">
            <a:avLst/>
          </a:prstGeom>
          <a:noFill/>
          <a:ln w="6350"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pic>
        <p:nvPicPr>
          <p:cNvPr id="26" name="Pilt 25" descr="Pilt, millel on kujutatud vektorgraafika&#10;&#10;Kirjeldus on genereeritud automaatselt">
            <a:extLst>
              <a:ext uri="{FF2B5EF4-FFF2-40B4-BE49-F238E27FC236}">
                <a16:creationId xmlns:a16="http://schemas.microsoft.com/office/drawing/2014/main" id="{50C8164A-143D-4268-BBAF-8157B079F09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89" y="1210050"/>
            <a:ext cx="1867228" cy="149378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0E0EA20-9A4E-4E60-A837-F21ACD556E22}"/>
              </a:ext>
            </a:extLst>
          </p:cNvPr>
          <p:cNvSpPr/>
          <p:nvPr/>
        </p:nvSpPr>
        <p:spPr>
          <a:xfrm>
            <a:off x="7842118" y="3659323"/>
            <a:ext cx="3149536" cy="4427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err="1"/>
              <a:t>Loodushoiu</a:t>
            </a:r>
            <a:r>
              <a:rPr lang="en-US" sz="2400"/>
              <a:t> Fond</a:t>
            </a:r>
            <a:endParaRPr lang="et-EE" sz="2400"/>
          </a:p>
        </p:txBody>
      </p:sp>
      <p:sp>
        <p:nvSpPr>
          <p:cNvPr id="27" name="Up Arrow 15">
            <a:extLst>
              <a:ext uri="{FF2B5EF4-FFF2-40B4-BE49-F238E27FC236}">
                <a16:creationId xmlns:a16="http://schemas.microsoft.com/office/drawing/2014/main" id="{E7C53B6E-A42B-4882-8053-D2A47CAE9F53}"/>
              </a:ext>
            </a:extLst>
          </p:cNvPr>
          <p:cNvSpPr/>
          <p:nvPr/>
        </p:nvSpPr>
        <p:spPr>
          <a:xfrm rot="5400000">
            <a:off x="7301450" y="4923500"/>
            <a:ext cx="282298" cy="204222"/>
          </a:xfrm>
          <a:prstGeom prst="upArrow">
            <a:avLst>
              <a:gd name="adj1" fmla="val 41305"/>
              <a:gd name="adj2" fmla="val 53005"/>
            </a:avLst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278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1651" y="365125"/>
            <a:ext cx="10762149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8000"/>
                </a:solidFill>
                <a:latin typeface="Gill Sans Std" panose="020B0502020104020203" pitchFamily="34" charset="0"/>
              </a:rPr>
              <a:t>Eesti Erametsaliit - j</a:t>
            </a:r>
            <a:r>
              <a:rPr lang="et-EE" sz="3600" dirty="0">
                <a:solidFill>
                  <a:srgbClr val="008000"/>
                </a:solidFill>
                <a:latin typeface="Gill Sans Std" panose="020B0502020104020203" pitchFamily="34" charset="0"/>
              </a:rPr>
              <a:t>uhtimine</a:t>
            </a:r>
            <a:endParaRPr lang="fi-FI" sz="3200" dirty="0">
              <a:solidFill>
                <a:srgbClr val="008000"/>
              </a:solidFill>
              <a:latin typeface="Gill Sans Std" panose="020B05020201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77698"/>
            <a:ext cx="2299363" cy="2301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714" y="5647342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5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Gill Sans Std" panose="020B0502020104020203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823506" y="2017288"/>
            <a:ext cx="2048310" cy="505183"/>
          </a:xfrm>
          <a:prstGeom prst="rect">
            <a:avLst/>
          </a:prstGeom>
          <a:solidFill>
            <a:srgbClr val="066FAD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>
                <a:latin typeface="Gill Sans Std" panose="020B0502020104020203" pitchFamily="34" charset="0"/>
              </a:rPr>
              <a:t>Erametsaliit</a:t>
            </a:r>
            <a:endParaRPr lang="et-EE" dirty="0">
              <a:latin typeface="Gill Sans Std" panose="020B05020201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823506" y="3128064"/>
            <a:ext cx="2048310" cy="505183"/>
          </a:xfrm>
          <a:prstGeom prst="rect">
            <a:avLst/>
          </a:prstGeom>
          <a:solidFill>
            <a:srgbClr val="066FAD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>
                <a:latin typeface="Gill Sans Std" panose="020B0502020104020203" pitchFamily="34" charset="0"/>
              </a:rPr>
              <a:t>Metsaühistu</a:t>
            </a:r>
            <a:endParaRPr lang="et-EE" dirty="0">
              <a:latin typeface="Gill Sans Std" panose="020B05020201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823506" y="4139605"/>
            <a:ext cx="2048310" cy="505183"/>
          </a:xfrm>
          <a:prstGeom prst="rect">
            <a:avLst/>
          </a:prstGeom>
          <a:solidFill>
            <a:srgbClr val="066FAD"/>
          </a:solidFill>
          <a:ln>
            <a:solidFill>
              <a:srgbClr val="066F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t-EE" sz="2400" dirty="0">
                <a:latin typeface="Gill Sans Std" panose="020B0502020104020203" pitchFamily="34" charset="0"/>
              </a:rPr>
              <a:t>Metsaomanik</a:t>
            </a:r>
            <a:endParaRPr lang="et-EE" dirty="0">
              <a:latin typeface="Gill Sans Std" panose="020B05020201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91651" y="3746233"/>
            <a:ext cx="85916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latin typeface="Gill Sans Std" panose="020B0502020104020203" pitchFamily="34" charset="0"/>
              </a:rPr>
              <a:t>Volinikud – iga </a:t>
            </a:r>
            <a:r>
              <a:rPr lang="et-EE" sz="2800" b="1" dirty="0">
                <a:solidFill>
                  <a:srgbClr val="008000"/>
                </a:solidFill>
                <a:latin typeface="Gill Sans Std" panose="020B0502020104020203" pitchFamily="34" charset="0"/>
              </a:rPr>
              <a:t>150 liikme kohta 1 </a:t>
            </a:r>
            <a:r>
              <a:rPr lang="et-EE" sz="2800" dirty="0">
                <a:latin typeface="Gill Sans Std" panose="020B0502020104020203" pitchFamily="34" charset="0"/>
              </a:rPr>
              <a:t>volinik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651" y="1563319"/>
            <a:ext cx="893528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latin typeface="Gill Sans Std" panose="020B0502020104020203" pitchFamily="34" charset="0"/>
              </a:rPr>
              <a:t>Juhatus – </a:t>
            </a:r>
            <a:r>
              <a:rPr lang="et-EE" sz="2800" dirty="0">
                <a:solidFill>
                  <a:srgbClr val="008000"/>
                </a:solidFill>
                <a:latin typeface="Gill Sans Std" panose="020B0502020104020203" pitchFamily="34" charset="0"/>
              </a:rPr>
              <a:t>9</a:t>
            </a:r>
            <a:r>
              <a:rPr lang="et-EE" sz="2800" b="1" dirty="0">
                <a:solidFill>
                  <a:srgbClr val="008000"/>
                </a:solidFill>
                <a:latin typeface="Gill Sans Std" panose="020B0502020104020203" pitchFamily="34" charset="0"/>
              </a:rPr>
              <a:t> liiget</a:t>
            </a:r>
            <a:endParaRPr lang="et-EE" sz="2800" dirty="0">
              <a:solidFill>
                <a:srgbClr val="008000"/>
              </a:solidFill>
              <a:latin typeface="Gill Sans Std" panose="020B0502020104020203" pitchFamily="34" charset="0"/>
            </a:endParaRPr>
          </a:p>
          <a:p>
            <a:endParaRPr lang="en-US" sz="1200" dirty="0">
              <a:latin typeface="Gill Sans Std" panose="020B0502020104020203" pitchFamily="34" charset="0"/>
            </a:endParaRPr>
          </a:p>
          <a:p>
            <a:r>
              <a:rPr lang="et-EE" sz="2400" dirty="0">
                <a:latin typeface="Gill Sans Nova Light" panose="020B0302020104020203" pitchFamily="34" charset="0"/>
              </a:rPr>
              <a:t>Juhatuse esimees: </a:t>
            </a:r>
            <a:r>
              <a:rPr lang="en-US" sz="2400" dirty="0">
                <a:latin typeface="Gill Sans Nova Light" panose="020B0302020104020203" pitchFamily="34" charset="0"/>
              </a:rPr>
              <a:t>Ants Erik</a:t>
            </a:r>
            <a:endParaRPr lang="et-EE" sz="2400" dirty="0">
              <a:latin typeface="Gill Sans Nova Light" panose="020B0302020104020203" pitchFamily="34" charset="0"/>
            </a:endParaRPr>
          </a:p>
          <a:p>
            <a:r>
              <a:rPr lang="et-EE" sz="2400" dirty="0">
                <a:latin typeface="Gill Sans Nova Light" panose="020B0302020104020203" pitchFamily="34" charset="0"/>
              </a:rPr>
              <a:t>Juhatuse liikmed: 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t-EE" sz="2400" dirty="0">
                <a:latin typeface="Gill Sans Nova Light" panose="020B0302020104020203" pitchFamily="34" charset="0"/>
              </a:rPr>
              <a:t>Liina Helstein, Kadri-Aija Viik</a:t>
            </a:r>
            <a:r>
              <a:rPr lang="en-US" sz="2400" dirty="0">
                <a:latin typeface="Gill Sans Nova Light" panose="020B0302020104020203" pitchFamily="34" charset="0"/>
              </a:rPr>
              <a:t>,</a:t>
            </a:r>
            <a:r>
              <a:rPr lang="et-EE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>
                <a:latin typeface="Gill Sans Nova Light" panose="020B0302020104020203" pitchFamily="34" charset="0"/>
              </a:rPr>
              <a:t>Ando Eelmaa</a:t>
            </a:r>
            <a:r>
              <a:rPr lang="et-EE" sz="2400" dirty="0">
                <a:latin typeface="Gill Sans Nova Light" panose="020B0302020104020203" pitchFamily="34" charset="0"/>
              </a:rPr>
              <a:t>, Harry Pütsepp, Atso Adson, Meelis Matkamäe, Andres Olesk, Aarne Volkov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1651" y="4644788"/>
            <a:ext cx="853166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800" dirty="0">
                <a:latin typeface="Gill Sans Std" panose="020B0502020104020203" pitchFamily="34" charset="0"/>
              </a:rPr>
              <a:t>Tegevmeeskond – </a:t>
            </a:r>
            <a:r>
              <a:rPr lang="en-US" sz="2800" dirty="0">
                <a:latin typeface="Gill Sans Std" panose="020B0502020104020203" pitchFamily="34" charset="0"/>
              </a:rPr>
              <a:t>5</a:t>
            </a:r>
            <a:r>
              <a:rPr lang="et-EE" sz="2800" dirty="0">
                <a:latin typeface="Gill Sans Std" panose="020B0502020104020203" pitchFamily="34" charset="0"/>
              </a:rPr>
              <a:t> (6) töötajat</a:t>
            </a:r>
          </a:p>
          <a:p>
            <a:r>
              <a:rPr lang="et-EE" sz="2400" dirty="0">
                <a:latin typeface="Gill Sans Nova Light" panose="020B0302020104020203" pitchFamily="34" charset="0"/>
              </a:rPr>
              <a:t>Jaanus Aun, Arpo Kullerkupp, </a:t>
            </a:r>
            <a:r>
              <a:rPr lang="en-US" sz="2400" dirty="0">
                <a:latin typeface="Gill Sans Nova Light" panose="020B0302020104020203" pitchFamily="34" charset="0"/>
              </a:rPr>
              <a:t>Kertu Kekk-Reinhold, </a:t>
            </a:r>
            <a:r>
              <a:rPr lang="et-EE" sz="2400" dirty="0">
                <a:latin typeface="Gill Sans Nova Light" panose="020B0302020104020203" pitchFamily="34" charset="0"/>
              </a:rPr>
              <a:t>Mari Tuvikene, Anniki Leppik</a:t>
            </a:r>
            <a:r>
              <a:rPr lang="en-US" sz="2400" dirty="0">
                <a:latin typeface="Gill Sans Nova Light" panose="020B0302020104020203" pitchFamily="34" charset="0"/>
              </a:rPr>
              <a:t>,</a:t>
            </a:r>
            <a:r>
              <a:rPr lang="et-EE" sz="2400" dirty="0">
                <a:latin typeface="Gill Sans Nova Light" panose="020B0302020104020203" pitchFamily="34" charset="0"/>
              </a:rPr>
              <a:t> (Andres Talijärv)</a:t>
            </a:r>
            <a:endParaRPr lang="et-EE" sz="2000" dirty="0">
              <a:latin typeface="Gill Sans Nova Light" panose="020B03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18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517" y="816388"/>
            <a:ext cx="9841278" cy="121429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Eesti </a:t>
            </a:r>
            <a:r>
              <a:rPr lang="en-US" sz="3200" dirty="0" err="1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suurim</a:t>
            </a:r>
            <a:r>
              <a:rPr lang="en-US" sz="32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metsaomanike</a:t>
            </a:r>
            <a:r>
              <a:rPr lang="en-US" sz="32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huvikaitse</a:t>
            </a:r>
            <a:r>
              <a:rPr lang="en-US" sz="32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organisatsioon</a:t>
            </a:r>
            <a:r>
              <a:rPr lang="en-US" sz="32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,</a:t>
            </a:r>
            <a:br>
              <a:rPr lang="en-US" sz="32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</a:br>
            <a:r>
              <a:rPr lang="en-US" sz="3200" dirty="0" err="1">
                <a:solidFill>
                  <a:srgbClr val="008000"/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tegutseme</a:t>
            </a:r>
            <a:r>
              <a:rPr lang="en-US" sz="32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8000"/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aastast 1992</a:t>
            </a:r>
            <a:endParaRPr lang="et-EE" sz="3200" dirty="0">
              <a:solidFill>
                <a:srgbClr val="008000"/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7517" y="2339163"/>
            <a:ext cx="11044051" cy="352006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Keskendume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omandiõiguse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kaitsmisele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ning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mõistliku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 ja </a:t>
            </a: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jätkusuutliku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metsamajandamise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võimaldamisele</a:t>
            </a:r>
            <a:r>
              <a:rPr lang="en-US" b="1" dirty="0">
                <a:latin typeface="Gill Sans Nova Light" panose="020B0302020104020203" pitchFamily="34" charset="0"/>
                <a:cs typeface="Arial" panose="020B0604020202020204" pitchFamily="34" charset="0"/>
              </a:rPr>
              <a:t>.</a:t>
            </a:r>
            <a:endParaRPr lang="en-US" sz="2000" b="1" dirty="0"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sz="2000" b="1" dirty="0"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b="1" dirty="0" err="1">
                <a:solidFill>
                  <a:srgbClr val="066FAD"/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Kuidas</a:t>
            </a:r>
            <a:r>
              <a:rPr lang="en-US" b="1" dirty="0">
                <a:solidFill>
                  <a:srgbClr val="066FAD"/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?</a:t>
            </a:r>
            <a:endParaRPr lang="en-US" sz="2000" b="1" dirty="0">
              <a:solidFill>
                <a:srgbClr val="066FAD"/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Kohtumised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pöördumised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artiklid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jms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600"/>
              </a:spcBef>
              <a:buNone/>
            </a:pPr>
            <a:endParaRPr lang="en-US" sz="2400" b="1" dirty="0"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Ei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 tee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majandustegevust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  -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analoog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Soome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 MTK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või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Rootsi</a:t>
            </a:r>
            <a:r>
              <a:rPr lang="en-US" sz="2400" dirty="0">
                <a:latin typeface="Gill Sans Nova Light" panose="020B0302020104020203" pitchFamily="34" charset="0"/>
                <a:cs typeface="Arial" panose="020B0604020202020204" pitchFamily="34" charset="0"/>
              </a:rPr>
              <a:t> LRF-ga</a:t>
            </a:r>
            <a:endParaRPr lang="et-EE" sz="2400" dirty="0"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lvl="1">
              <a:spcBef>
                <a:spcPts val="600"/>
              </a:spcBef>
            </a:pPr>
            <a:endParaRPr lang="et-EE" sz="1600" b="1" dirty="0">
              <a:solidFill>
                <a:srgbClr val="008000"/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endParaRPr lang="et-EE" sz="1600" b="1" dirty="0">
              <a:solidFill>
                <a:srgbClr val="008000"/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7769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033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600" dirty="0" err="1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Mõned</a:t>
            </a:r>
            <a:r>
              <a:rPr lang="en-US" sz="3600" dirty="0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8000"/>
                </a:solidFill>
                <a:latin typeface="Gill Sans Std"/>
                <a:cs typeface="Arial" panose="020B0604020202020204" pitchFamily="34" charset="0"/>
              </a:rPr>
              <a:t>võidud</a:t>
            </a:r>
            <a:endParaRPr lang="et-EE" sz="3600" dirty="0">
              <a:solidFill>
                <a:srgbClr val="008000"/>
              </a:solidFill>
              <a:latin typeface="Gill Sans Std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9268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82" y="1785812"/>
            <a:ext cx="936963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5 000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eurot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maksuvabastust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füüsilistele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isikutele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Toetus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ka Natura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aladest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väljaspool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asuvatele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sihtkaitse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- ja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piiranguvööndite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omanikele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väike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Natura SKV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hüvitise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tõus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alates 2023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Eurotoetused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jätkuvad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Mõnede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kaitsealade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moodustamine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on kas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ära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jäetud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või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edasi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lükatud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Looduskaitseliste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maade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riigile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müümiseks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kehtestati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õiglasemad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hindamisreeglid</a:t>
            </a:r>
            <a:endParaRPr lang="en-US" sz="2800" dirty="0">
              <a:solidFill>
                <a:schemeClr val="bg2">
                  <a:lumMod val="10000"/>
                </a:schemeClr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Jahimehed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on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hakanud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maaomanikega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lepinguid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10000"/>
                  </a:schemeClr>
                </a:solidFill>
                <a:latin typeface="Gill Sans Nova Light" panose="020B0302020104020203" pitchFamily="34" charset="0"/>
                <a:cs typeface="Arial" panose="020B0604020202020204" pitchFamily="34" charset="0"/>
              </a:rPr>
              <a:t>sõlmima</a:t>
            </a:r>
            <a:endParaRPr lang="et-EE" sz="2800" dirty="0">
              <a:solidFill>
                <a:schemeClr val="bg2">
                  <a:lumMod val="10000"/>
                </a:schemeClr>
              </a:solidFill>
              <a:latin typeface="Gill Sans Nova Light" panose="020B03020201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100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Siseriiklikud</a:t>
            </a:r>
            <a:r>
              <a:rPr lang="en-US" sz="3200" dirty="0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teemad</a:t>
            </a:r>
            <a:endParaRPr lang="et-EE" sz="3200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9268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82" y="1690688"/>
            <a:ext cx="9369632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err="1"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Piirangute</a:t>
            </a:r>
            <a:r>
              <a:rPr lang="en-US" sz="2600" dirty="0"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õiglane</a:t>
            </a:r>
            <a:r>
              <a:rPr lang="en-US" sz="2600" dirty="0"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hüvitamine</a:t>
            </a:r>
            <a:endParaRPr lang="en-US" sz="2600" dirty="0">
              <a:effectLst/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Looduskaitselised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piirangud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, Natura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metsaelupaigad</a:t>
            </a:r>
            <a:endParaRPr lang="en-US" sz="2600" dirty="0"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Maaparandus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–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vanad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kraavid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registrisse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!</a:t>
            </a:r>
            <a:endParaRPr lang="en-US" sz="2600" dirty="0">
              <a:effectLst/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Maa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maksustamine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, maa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hindamise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kord</a:t>
            </a:r>
            <a:endParaRPr lang="en-US" sz="2600" dirty="0"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err="1"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Planeeringud</a:t>
            </a:r>
            <a:endParaRPr lang="en-US" sz="2600" dirty="0">
              <a:effectLst/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Istanduste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seadustamine</a:t>
            </a:r>
            <a:endParaRPr lang="en-US" sz="2600" dirty="0"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Erametsanduse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toetused</a:t>
            </a:r>
            <a:endParaRPr lang="en-US" sz="2600" dirty="0">
              <a:effectLst/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Elektriliinid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 </a:t>
            </a: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erametsas</a:t>
            </a:r>
            <a:endParaRPr lang="en-US" sz="2600" dirty="0"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err="1">
                <a:effectLst/>
                <a:latin typeface="Gill Sans Nova Light" panose="020B0302020104020203" pitchFamily="34" charset="0"/>
                <a:ea typeface="Calibri" panose="020F0502020204030204" pitchFamily="34" charset="0"/>
                <a:cs typeface="TT61t00"/>
              </a:rPr>
              <a:t>Süsinikukaubandus</a:t>
            </a:r>
            <a:endParaRPr lang="en-US" sz="2600" dirty="0">
              <a:effectLst/>
              <a:latin typeface="Gill Sans Nova Light" panose="020B0302020104020203" pitchFamily="34" charset="0"/>
              <a:ea typeface="Calibri" panose="020F0502020204030204" pitchFamily="34" charset="0"/>
              <a:cs typeface="TT61t00"/>
            </a:endParaRPr>
          </a:p>
          <a:p>
            <a:pPr marL="457200" marR="0" indent="-457200"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jne</a:t>
            </a:r>
            <a:r>
              <a:rPr lang="en-US" sz="2600" dirty="0">
                <a:latin typeface="Gill Sans Nova Light" panose="020B0302020104020203" pitchFamily="34" charset="0"/>
                <a:ea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887267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Euroopa</a:t>
            </a:r>
            <a:r>
              <a:rPr lang="en-US" sz="3200" dirty="0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teemad</a:t>
            </a:r>
            <a:endParaRPr lang="et-EE" sz="3200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9268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82" y="1785812"/>
            <a:ext cx="93696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b="1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Metsandust</a:t>
            </a:r>
            <a:r>
              <a:rPr lang="en-US" sz="2800" b="1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puudutavate</a:t>
            </a:r>
            <a:r>
              <a:rPr lang="en-US" sz="2800" b="1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algatuste</a:t>
            </a:r>
            <a:r>
              <a:rPr lang="en-US" sz="2800" b="1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b="1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laviin</a:t>
            </a:r>
            <a:r>
              <a:rPr lang="en-US" sz="2800" b="1" dirty="0">
                <a:latin typeface="Gill Sans Nova Light" panose="020B0302020104020203" pitchFamily="34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tsunaami</a:t>
            </a:r>
            <a:r>
              <a:rPr lang="en-US" sz="2800" b="1" dirty="0">
                <a:latin typeface="Gill Sans Nova Light" panose="020B0302020104020203" pitchFamily="34" charset="0"/>
                <a:ea typeface="Calibri" panose="020F0502020204030204" pitchFamily="34" charset="0"/>
              </a:rPr>
              <a:t>, </a:t>
            </a:r>
            <a:r>
              <a:rPr lang="en-US" sz="2800" b="1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üleujutus</a:t>
            </a:r>
            <a:r>
              <a:rPr lang="en-US" sz="2800" b="1" dirty="0">
                <a:latin typeface="Gill Sans Nova Light" panose="020B0302020104020203" pitchFamily="34" charset="0"/>
                <a:ea typeface="Calibri" panose="020F0502020204030204" pitchFamily="34" charset="0"/>
              </a:rPr>
              <a:t>…</a:t>
            </a: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2800" b="1" dirty="0">
              <a:latin typeface="Gill Sans Nova Light" panose="020B0302020104020203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EL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elurikkuse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strateegia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ja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looduse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taastamise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määrus</a:t>
            </a:r>
            <a:endParaRPr lang="en-US" sz="2800" dirty="0">
              <a:latin typeface="Gill Sans Nova Light" panose="020B0302020104020203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RED III –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taastuvenergia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direktiiv</a:t>
            </a:r>
            <a:endParaRPr lang="en-US" sz="2800" dirty="0">
              <a:latin typeface="Gill Sans Nova Light" panose="020B0302020104020203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i-FI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Raadamisest ja metsade seisundi halvenemisest vabade kaupade määrus</a:t>
            </a:r>
            <a:endParaRPr lang="en-US" sz="2800" dirty="0">
              <a:latin typeface="Gill Sans Nova Light" panose="020B0302020104020203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EL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taksonoomia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–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kestlikkuse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suunad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ettevõtluses</a:t>
            </a:r>
            <a:endParaRPr lang="en-US" sz="2800" dirty="0">
              <a:latin typeface="Gill Sans Nova Light" panose="020B0302020104020203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Metsaandmete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kogumise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ja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pikaaegse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planeerimise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regulatsioon</a:t>
            </a:r>
            <a:endParaRPr lang="en-US" sz="2800" dirty="0">
              <a:latin typeface="Gill Sans Nova Light" panose="020B0302020104020203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Süsiniku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sidumise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sertifikaat</a:t>
            </a:r>
            <a:endParaRPr lang="en-US" sz="2800" dirty="0">
              <a:latin typeface="Gill Sans Nova Light" panose="020B0302020104020203" pitchFamily="34" charset="0"/>
              <a:ea typeface="Calibri" panose="020F0502020204030204" pitchFamily="34" charset="0"/>
            </a:endParaRPr>
          </a:p>
          <a:p>
            <a:pPr marL="457200" marR="0" indent="-45720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Gill Sans Nova Light" panose="020B0302020104020203" pitchFamily="34" charset="0"/>
                <a:ea typeface="Calibri" panose="020F0502020204030204" pitchFamily="34" charset="0"/>
              </a:rPr>
              <a:t>jne</a:t>
            </a:r>
            <a:r>
              <a:rPr lang="en-US" sz="2800" dirty="0">
                <a:latin typeface="Gill Sans Nova Light" panose="020B0302020104020203" pitchFamily="34" charset="0"/>
                <a:ea typeface="Calibri" panose="020F050202020403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8422024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082" y="365125"/>
            <a:ext cx="9844644" cy="13255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3200" dirty="0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Teenused </a:t>
            </a:r>
            <a:r>
              <a:rPr lang="en-US" sz="3200" dirty="0" err="1">
                <a:solidFill>
                  <a:srgbClr val="008000"/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liikmetele</a:t>
            </a:r>
            <a:endParaRPr lang="et-EE" sz="3200" dirty="0">
              <a:solidFill>
                <a:srgbClr val="008000"/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713" y="-392689"/>
            <a:ext cx="2299363" cy="2301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8713" y="5647341"/>
            <a:ext cx="1917679" cy="99690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44244"/>
            <a:ext cx="12192000" cy="21375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>
              <a:latin typeface="Libre Baskerville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9081" y="1424927"/>
            <a:ext cx="93696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cap="all" dirty="0" err="1">
                <a:solidFill>
                  <a:srgbClr val="066FAD"/>
                </a:solidFill>
                <a:latin typeface="Gill Sans Std" panose="020B0502020104020203"/>
                <a:cs typeface="Arial" panose="020B0604020202020204" pitchFamily="34" charset="0"/>
              </a:rPr>
              <a:t>Õigusabi</a:t>
            </a:r>
            <a:r>
              <a:rPr lang="en-US" sz="2400" b="1" cap="all" dirty="0">
                <a:solidFill>
                  <a:schemeClr val="accent1">
                    <a:lumMod val="50000"/>
                  </a:schemeClr>
                </a:solidFill>
                <a:latin typeface="Libre Baskerville" panose="020000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cap="all" dirty="0">
                <a:latin typeface="Gill Sans Nova Light" panose="020B0302020104020203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Gill Sans Nova Light" panose="020B0302020104020203" pitchFamily="34" charset="0"/>
              </a:rPr>
              <a:t>esmane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tasuta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konsultatsioon</a:t>
            </a:r>
            <a:r>
              <a:rPr lang="en-US" sz="2400" dirty="0">
                <a:latin typeface="Gill Sans Nova Light" panose="020B0302020104020203" pitchFamily="34" charset="0"/>
              </a:rPr>
              <a:t>, </a:t>
            </a:r>
            <a:r>
              <a:rPr lang="en-US" sz="2400" dirty="0" err="1">
                <a:latin typeface="Gill Sans Nova Light" panose="020B0302020104020203" pitchFamily="34" charset="0"/>
              </a:rPr>
              <a:t>vajadusel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advokaadi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leidmine</a:t>
            </a:r>
            <a:r>
              <a:rPr lang="en-US" sz="2400" dirty="0">
                <a:latin typeface="Gill Sans Nova Light" panose="020B0302020104020203" pitchFamily="34" charset="0"/>
              </a:rPr>
              <a:t>, ka </a:t>
            </a:r>
            <a:r>
              <a:rPr lang="en-US" sz="2400" dirty="0" err="1">
                <a:latin typeface="Gill Sans Nova Light" panose="020B0302020104020203" pitchFamily="34" charset="0"/>
              </a:rPr>
              <a:t>vaidluse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finantseerimine</a:t>
            </a:r>
            <a:r>
              <a:rPr lang="en-US" sz="2400" dirty="0">
                <a:latin typeface="Gill Sans Nova Light" panose="020B0302020104020203" pitchFamily="34" charset="0"/>
              </a:rPr>
              <a:t>, </a:t>
            </a:r>
            <a:r>
              <a:rPr lang="en-US" sz="2400" dirty="0" err="1">
                <a:latin typeface="Gill Sans Nova Light" panose="020B0302020104020203" pitchFamily="34" charset="0"/>
              </a:rPr>
              <a:t>kui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tulemus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mõjutab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suuremat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hulka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metsaomanikke</a:t>
            </a:r>
            <a:r>
              <a:rPr lang="en-US" sz="2400" dirty="0">
                <a:latin typeface="Gill Sans Nova Light" panose="020B0302020104020203" pitchFamily="34" charset="0"/>
              </a:rPr>
              <a:t>)</a:t>
            </a:r>
          </a:p>
          <a:p>
            <a:endParaRPr lang="en-US" sz="1200" b="1" cap="all" dirty="0">
              <a:solidFill>
                <a:schemeClr val="accent1">
                  <a:lumMod val="50000"/>
                </a:schemeClr>
              </a:solidFill>
              <a:latin typeface="Libre Baskerville" panose="02000000000000000000" pitchFamily="2" charset="0"/>
              <a:cs typeface="Arial" panose="020B0604020202020204" pitchFamily="34" charset="0"/>
            </a:endParaRPr>
          </a:p>
          <a:p>
            <a:r>
              <a:rPr lang="en-US" sz="2400" cap="all" dirty="0" err="1">
                <a:solidFill>
                  <a:srgbClr val="066FAD"/>
                </a:solidFill>
                <a:latin typeface="Gill Sans Std" panose="020B0502020104020203"/>
                <a:cs typeface="Arial" panose="020B0604020202020204" pitchFamily="34" charset="0"/>
              </a:rPr>
              <a:t>Näidislepingud</a:t>
            </a:r>
            <a:r>
              <a:rPr lang="en-US" sz="2400" cap="all" dirty="0">
                <a:solidFill>
                  <a:srgbClr val="066FAD"/>
                </a:solidFill>
                <a:latin typeface="Gill Sans Std" panose="020B0502020104020203"/>
                <a:cs typeface="Arial" panose="020B0604020202020204" pitchFamily="34" charset="0"/>
              </a:rPr>
              <a:t> ja </a:t>
            </a:r>
            <a:r>
              <a:rPr lang="en-US" sz="2400" cap="all" dirty="0" err="1">
                <a:solidFill>
                  <a:srgbClr val="066FAD"/>
                </a:solidFill>
                <a:latin typeface="Gill Sans Std" panose="020B0502020104020203"/>
                <a:cs typeface="Arial" panose="020B0604020202020204" pitchFamily="34" charset="0"/>
              </a:rPr>
              <a:t>praktiline</a:t>
            </a:r>
            <a:r>
              <a:rPr lang="en-US" sz="2400" cap="all" dirty="0">
                <a:solidFill>
                  <a:srgbClr val="066FAD"/>
                </a:solidFill>
                <a:latin typeface="Gill Sans Std" panose="020B0502020104020203"/>
                <a:cs typeface="Arial" panose="020B0604020202020204" pitchFamily="34" charset="0"/>
              </a:rPr>
              <a:t> info </a:t>
            </a:r>
          </a:p>
          <a:p>
            <a:r>
              <a:rPr lang="en-US" sz="2400" cap="all" dirty="0" err="1">
                <a:latin typeface="Gill Sans Nova Light" panose="020B0302020104020203" pitchFamily="34" charset="0"/>
                <a:cs typeface="Arial" panose="020B0604020202020204" pitchFamily="34" charset="0"/>
              </a:rPr>
              <a:t>J</a:t>
            </a:r>
            <a:r>
              <a:rPr lang="en-US" sz="2400" dirty="0" err="1">
                <a:latin typeface="Gill Sans Nova Light" panose="020B0302020104020203" pitchFamily="34" charset="0"/>
              </a:rPr>
              <a:t>ahipidamine</a:t>
            </a:r>
            <a:r>
              <a:rPr lang="en-US" sz="2400" dirty="0">
                <a:latin typeface="Gill Sans Nova Light" panose="020B0302020104020203" pitchFamily="34" charset="0"/>
              </a:rPr>
              <a:t>, </a:t>
            </a:r>
            <a:r>
              <a:rPr lang="en-US" sz="2400" dirty="0" err="1">
                <a:latin typeface="Gill Sans Nova Light" panose="020B0302020104020203" pitchFamily="34" charset="0"/>
              </a:rPr>
              <a:t>erateede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muutmine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avalikult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kasutatavateks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teedeks</a:t>
            </a:r>
            <a:r>
              <a:rPr lang="en-US" sz="2400" dirty="0">
                <a:latin typeface="Gill Sans Nova Light" panose="020B0302020104020203" pitchFamily="34" charset="0"/>
              </a:rPr>
              <a:t>, </a:t>
            </a:r>
            <a:r>
              <a:rPr lang="en-US" sz="2400" dirty="0" err="1">
                <a:latin typeface="Gill Sans Nova Light" panose="020B0302020104020203" pitchFamily="34" charset="0"/>
              </a:rPr>
              <a:t>õigusvaidluste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andmebaas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jms</a:t>
            </a:r>
            <a:r>
              <a:rPr lang="en-US" sz="2400" dirty="0">
                <a:latin typeface="Gill Sans Nova Light" panose="020B0302020104020203" pitchFamily="34" charset="0"/>
              </a:rPr>
              <a:t> EEML </a:t>
            </a:r>
            <a:r>
              <a:rPr lang="en-US" sz="2400" dirty="0" err="1">
                <a:latin typeface="Gill Sans Nova Light" panose="020B0302020104020203" pitchFamily="34" charset="0"/>
              </a:rPr>
              <a:t>kodulehelt</a:t>
            </a:r>
            <a:r>
              <a:rPr lang="en-US" sz="2400" dirty="0">
                <a:latin typeface="Gill Sans Nova Light" panose="020B0302020104020203" pitchFamily="34" charset="0"/>
              </a:rPr>
              <a:t>.</a:t>
            </a:r>
          </a:p>
          <a:p>
            <a:endParaRPr lang="en-US" sz="1200" b="1" dirty="0">
              <a:solidFill>
                <a:srgbClr val="066FAD"/>
              </a:solidFill>
              <a:latin typeface="Gill Sans Std" panose="020B0502020104020203" pitchFamily="34" charset="0"/>
            </a:endParaRPr>
          </a:p>
          <a:p>
            <a:r>
              <a:rPr lang="en-US" sz="2400" dirty="0">
                <a:solidFill>
                  <a:srgbClr val="066FAD"/>
                </a:solidFill>
                <a:latin typeface="Gill Sans Std" panose="020B0502020104020203" pitchFamily="34" charset="0"/>
              </a:rPr>
              <a:t>PEFC </a:t>
            </a:r>
            <a:r>
              <a:rPr lang="en-US" sz="2400" cap="all" dirty="0" err="1">
                <a:solidFill>
                  <a:srgbClr val="066FAD"/>
                </a:solidFill>
                <a:latin typeface="Gill Sans Std" panose="020B0502020104020203" pitchFamily="34" charset="0"/>
              </a:rPr>
              <a:t>metsasertifitseerimine</a:t>
            </a:r>
            <a:endParaRPr lang="en-US" sz="2400" cap="all" dirty="0">
              <a:solidFill>
                <a:srgbClr val="066FAD"/>
              </a:solidFill>
              <a:latin typeface="Gill Sans Std" panose="020B0502020104020203" pitchFamily="34" charset="0"/>
            </a:endParaRPr>
          </a:p>
          <a:p>
            <a:r>
              <a:rPr lang="en-US" sz="2400" dirty="0">
                <a:latin typeface="Gill Sans Nova Light" panose="020B0302020104020203" pitchFamily="34" charset="0"/>
              </a:rPr>
              <a:t>Eesti </a:t>
            </a:r>
            <a:r>
              <a:rPr lang="en-US" sz="2400" dirty="0" err="1">
                <a:latin typeface="Gill Sans Nova Light" panose="020B0302020104020203" pitchFamily="34" charset="0"/>
              </a:rPr>
              <a:t>suurim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grupisertifikaat</a:t>
            </a:r>
            <a:r>
              <a:rPr lang="en-US" sz="2400" dirty="0">
                <a:latin typeface="Gill Sans Nova Light" panose="020B0302020104020203" pitchFamily="34" charset="0"/>
              </a:rPr>
              <a:t> – 118 </a:t>
            </a:r>
            <a:r>
              <a:rPr lang="en-US" sz="2400" dirty="0" err="1">
                <a:latin typeface="Gill Sans Nova Light" panose="020B0302020104020203" pitchFamily="34" charset="0"/>
              </a:rPr>
              <a:t>liiget</a:t>
            </a:r>
            <a:r>
              <a:rPr lang="en-US" sz="2400" dirty="0">
                <a:latin typeface="Gill Sans Nova Light" panose="020B0302020104020203" pitchFamily="34" charset="0"/>
              </a:rPr>
              <a:t> ja </a:t>
            </a:r>
            <a:r>
              <a:rPr lang="en-US" sz="2400" dirty="0" err="1">
                <a:latin typeface="Gill Sans Nova Light" panose="020B0302020104020203" pitchFamily="34" charset="0"/>
              </a:rPr>
              <a:t>üle</a:t>
            </a:r>
            <a:r>
              <a:rPr lang="en-US" sz="2400" dirty="0">
                <a:latin typeface="Gill Sans Nova Light" panose="020B0302020104020203" pitchFamily="34" charset="0"/>
              </a:rPr>
              <a:t> 250000 ha</a:t>
            </a:r>
          </a:p>
          <a:p>
            <a:endParaRPr lang="en-US" sz="1200" b="1" dirty="0">
              <a:latin typeface="Gill Sans Nova Light" panose="020B0302020104020203" pitchFamily="34" charset="0"/>
            </a:endParaRPr>
          </a:p>
          <a:p>
            <a:r>
              <a:rPr lang="en-US" sz="2400" b="1" dirty="0" err="1">
                <a:latin typeface="Gill Sans Nova Light" panose="020B0302020104020203" pitchFamily="34" charset="0"/>
              </a:rPr>
              <a:t>Uudiskiri</a:t>
            </a:r>
            <a:r>
              <a:rPr lang="en-US" sz="2400" b="1" dirty="0">
                <a:latin typeface="Gill Sans Nova Light" panose="020B0302020104020203" pitchFamily="34" charset="0"/>
              </a:rPr>
              <a:t> </a:t>
            </a:r>
            <a:r>
              <a:rPr lang="en-US" sz="2400" dirty="0">
                <a:latin typeface="Gill Sans Nova Light" panose="020B0302020104020203" pitchFamily="34" charset="0"/>
              </a:rPr>
              <a:t>(</a:t>
            </a:r>
            <a:r>
              <a:rPr lang="en-US" sz="2400" dirty="0" err="1">
                <a:latin typeface="Gill Sans Nova Light" panose="020B0302020104020203" pitchFamily="34" charset="0"/>
              </a:rPr>
              <a:t>kord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kuus</a:t>
            </a:r>
            <a:r>
              <a:rPr lang="en-US" sz="2400" dirty="0">
                <a:latin typeface="Gill Sans Nova Light" panose="020B0302020104020203" pitchFamily="34" charset="0"/>
              </a:rPr>
              <a:t>) ja </a:t>
            </a:r>
            <a:r>
              <a:rPr lang="en-US" sz="2400" b="1" dirty="0" err="1">
                <a:latin typeface="Gill Sans Nova Light" panose="020B0302020104020203" pitchFamily="34" charset="0"/>
              </a:rPr>
              <a:t>meedia</a:t>
            </a:r>
            <a:r>
              <a:rPr lang="en-US" sz="2400" b="1" dirty="0">
                <a:latin typeface="Gill Sans Nova Light" panose="020B0302020104020203" pitchFamily="34" charset="0"/>
              </a:rPr>
              <a:t> ülevaade </a:t>
            </a:r>
            <a:r>
              <a:rPr lang="en-US" sz="2400" dirty="0">
                <a:latin typeface="Gill Sans Nova Light" panose="020B0302020104020203" pitchFamily="34" charset="0"/>
              </a:rPr>
              <a:t>(2 x </a:t>
            </a:r>
            <a:r>
              <a:rPr lang="en-US" sz="2400" dirty="0" err="1">
                <a:latin typeface="Gill Sans Nova Light" panose="020B0302020104020203" pitchFamily="34" charset="0"/>
              </a:rPr>
              <a:t>kuus</a:t>
            </a:r>
            <a:r>
              <a:rPr lang="en-US" sz="2400" dirty="0">
                <a:latin typeface="Gill Sans Nova Light" panose="020B0302020104020203" pitchFamily="34" charset="0"/>
              </a:rPr>
              <a:t>)</a:t>
            </a:r>
          </a:p>
          <a:p>
            <a:endParaRPr lang="en-US" sz="1200" b="1" dirty="0">
              <a:latin typeface="Gill Sans Nova Light" panose="020B0302020104020203" pitchFamily="34" charset="0"/>
            </a:endParaRPr>
          </a:p>
          <a:p>
            <a:r>
              <a:rPr lang="en-US" sz="2400" dirty="0" err="1">
                <a:latin typeface="Gill Sans Nova Light" panose="020B0302020104020203" pitchFamily="34" charset="0"/>
              </a:rPr>
              <a:t>Taluliidu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dirty="0" err="1">
                <a:latin typeface="Gill Sans Nova Light" panose="020B0302020104020203" pitchFamily="34" charset="0"/>
              </a:rPr>
              <a:t>soodustused</a:t>
            </a:r>
            <a:r>
              <a:rPr lang="en-US" sz="2400" dirty="0">
                <a:latin typeface="Gill Sans Nova Light" panose="020B0302020104020203" pitchFamily="34" charset="0"/>
              </a:rPr>
              <a:t> </a:t>
            </a:r>
            <a:r>
              <a:rPr lang="en-US" sz="2400" b="1" dirty="0" err="1">
                <a:latin typeface="Gill Sans Nova Light" panose="020B0302020104020203" pitchFamily="34" charset="0"/>
              </a:rPr>
              <a:t>Lambakaardiga</a:t>
            </a:r>
            <a:r>
              <a:rPr lang="en-US" sz="2400" b="1" dirty="0">
                <a:latin typeface="Gill Sans Nova Light" panose="020B0302020104020203" pitchFamily="34" charset="0"/>
              </a:rPr>
              <a:t> </a:t>
            </a:r>
            <a:r>
              <a:rPr lang="en-US" sz="2400" dirty="0">
                <a:solidFill>
                  <a:srgbClr val="066FAD"/>
                </a:solidFill>
                <a:latin typeface="Gill Sans Nova Light" panose="020B0302020104020203" pitchFamily="34" charset="0"/>
              </a:rPr>
              <a:t>www.taluliit.ee/soodustused/</a:t>
            </a:r>
          </a:p>
        </p:txBody>
      </p:sp>
    </p:spTree>
    <p:extLst>
      <p:ext uri="{BB962C8B-B14F-4D97-AF65-F5344CB8AC3E}">
        <p14:creationId xmlns:p14="http://schemas.microsoft.com/office/powerpoint/2010/main" val="241657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17530</TotalTime>
  <Words>854</Words>
  <Application>Microsoft Office PowerPoint</Application>
  <PresentationFormat>Widescreen</PresentationFormat>
  <Paragraphs>169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Gill Sans Nova Light</vt:lpstr>
      <vt:lpstr>Gill Sans Std</vt:lpstr>
      <vt:lpstr>Libre Baskerville</vt:lpstr>
      <vt:lpstr>Wingdings</vt:lpstr>
      <vt:lpstr>Office Theme</vt:lpstr>
      <vt:lpstr>Eesti Erametsaliit LÜHIÜLEVAADE METSAOMANIKE HUVIDE KAITSEST</vt:lpstr>
      <vt:lpstr>PowerPoint Presentation</vt:lpstr>
      <vt:lpstr>PowerPoint Presentation</vt:lpstr>
      <vt:lpstr>Eesti Erametsaliit - juhtimine</vt:lpstr>
      <vt:lpstr>Eesti suurim metsaomanike huvikaitse organisatsioon, tegutseme aastast 1992</vt:lpstr>
      <vt:lpstr>Mõned võidud</vt:lpstr>
      <vt:lpstr>Siseriiklikud teemad</vt:lpstr>
      <vt:lpstr>Euroopa teemad</vt:lpstr>
      <vt:lpstr>Teenused liikmetele</vt:lpstr>
      <vt:lpstr>Uued teenused</vt:lpstr>
      <vt:lpstr>PowerPoint Presentation</vt:lpstr>
      <vt:lpstr>PowerPoint Presentation</vt:lpstr>
      <vt:lpstr>Põhiline!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Tegevusülevaade</dc:title>
  <dc:creator>Kertu Kekk-Reinhold</dc:creator>
  <cp:lastModifiedBy>Jaanus Aun</cp:lastModifiedBy>
  <cp:revision>10</cp:revision>
  <dcterms:created xsi:type="dcterms:W3CDTF">2018-11-22T12:30:15Z</dcterms:created>
  <dcterms:modified xsi:type="dcterms:W3CDTF">2023-06-28T07:06:50Z</dcterms:modified>
</cp:coreProperties>
</file>