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Cormorant Garamond"/>
      <p:regular r:id="rId22"/>
      <p:bold r:id="rId23"/>
      <p:italic r:id="rId24"/>
      <p:boldItalic r:id="rId25"/>
    </p:embeddedFont>
    <p:embeddedFont>
      <p:font typeface="Garamond"/>
      <p:regular r:id="rId26"/>
      <p:bold r:id="rId27"/>
      <p:italic r:id="rId28"/>
      <p:boldItalic r:id="rId29"/>
    </p:embeddedFont>
    <p:embeddedFont>
      <p:font typeface="IBM Plex Mono Light"/>
      <p:regular r:id="rId30"/>
      <p:bold r:id="rId31"/>
      <p:italic r:id="rId32"/>
      <p:boldItalic r:id="rId33"/>
    </p:embeddedFont>
    <p:embeddedFont>
      <p:font typeface="IBM Plex Mono"/>
      <p:regular r:id="rId34"/>
      <p:bold r:id="rId35"/>
      <p:italic r:id="rId36"/>
      <p:boldItalic r:id="rId37"/>
    </p:embeddedFont>
    <p:embeddedFont>
      <p:font typeface="Cormorant Garamond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2" roundtripDataSignature="AMtx7mj/31qUyohjc1Ikd36WCVJzde5T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rmorantGaramondLight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CormorantGaramondLight-boldItalic.fntdata"/><Relationship Id="rId22" Type="http://schemas.openxmlformats.org/officeDocument/2006/relationships/font" Target="fonts/CormorantGaramond-regular.fntdata"/><Relationship Id="rId21" Type="http://schemas.openxmlformats.org/officeDocument/2006/relationships/slide" Target="slides/slide16.xml"/><Relationship Id="rId24" Type="http://schemas.openxmlformats.org/officeDocument/2006/relationships/font" Target="fonts/CormorantGaramond-italic.fntdata"/><Relationship Id="rId23" Type="http://schemas.openxmlformats.org/officeDocument/2006/relationships/font" Target="fonts/CormorantGaramon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Garamond-regular.fntdata"/><Relationship Id="rId25" Type="http://schemas.openxmlformats.org/officeDocument/2006/relationships/font" Target="fonts/CormorantGaramond-boldItalic.fntdata"/><Relationship Id="rId28" Type="http://schemas.openxmlformats.org/officeDocument/2006/relationships/font" Target="fonts/Garamond-italic.fntdata"/><Relationship Id="rId27" Type="http://schemas.openxmlformats.org/officeDocument/2006/relationships/font" Target="fonts/Garamon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Garamon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BMPlexMonoLight-bold.fntdata"/><Relationship Id="rId30" Type="http://schemas.openxmlformats.org/officeDocument/2006/relationships/font" Target="fonts/IBMPlexMonoLight-regular.fntdata"/><Relationship Id="rId11" Type="http://schemas.openxmlformats.org/officeDocument/2006/relationships/slide" Target="slides/slide6.xml"/><Relationship Id="rId33" Type="http://schemas.openxmlformats.org/officeDocument/2006/relationships/font" Target="fonts/IBMPlexMonoLight-boldItalic.fntdata"/><Relationship Id="rId10" Type="http://schemas.openxmlformats.org/officeDocument/2006/relationships/slide" Target="slides/slide5.xml"/><Relationship Id="rId32" Type="http://schemas.openxmlformats.org/officeDocument/2006/relationships/font" Target="fonts/IBMPlexMonoLight-italic.fntdata"/><Relationship Id="rId13" Type="http://schemas.openxmlformats.org/officeDocument/2006/relationships/slide" Target="slides/slide8.xml"/><Relationship Id="rId35" Type="http://schemas.openxmlformats.org/officeDocument/2006/relationships/font" Target="fonts/IBMPlexMono-bold.fntdata"/><Relationship Id="rId12" Type="http://schemas.openxmlformats.org/officeDocument/2006/relationships/slide" Target="slides/slide7.xml"/><Relationship Id="rId34" Type="http://schemas.openxmlformats.org/officeDocument/2006/relationships/font" Target="fonts/IBMPlexMono-regular.fntdata"/><Relationship Id="rId15" Type="http://schemas.openxmlformats.org/officeDocument/2006/relationships/slide" Target="slides/slide10.xml"/><Relationship Id="rId37" Type="http://schemas.openxmlformats.org/officeDocument/2006/relationships/font" Target="fonts/IBMPlexMono-boldItalic.fntdata"/><Relationship Id="rId14" Type="http://schemas.openxmlformats.org/officeDocument/2006/relationships/slide" Target="slides/slide9.xml"/><Relationship Id="rId36" Type="http://schemas.openxmlformats.org/officeDocument/2006/relationships/font" Target="fonts/IBMPlexMono-italic.fntdata"/><Relationship Id="rId17" Type="http://schemas.openxmlformats.org/officeDocument/2006/relationships/slide" Target="slides/slide12.xml"/><Relationship Id="rId39" Type="http://schemas.openxmlformats.org/officeDocument/2006/relationships/font" Target="fonts/CormorantGaramondLight-bold.fntdata"/><Relationship Id="rId16" Type="http://schemas.openxmlformats.org/officeDocument/2006/relationships/slide" Target="slides/slide11.xml"/><Relationship Id="rId38" Type="http://schemas.openxmlformats.org/officeDocument/2006/relationships/font" Target="fonts/CormorantGaramond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Esimene kõne: tutvu enda maa süsinikutulu võimalusega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7" name="Google Shape;247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7b4eeb1ed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7b4eeb1e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b4eeb1ed3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27b4eeb1ed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accent3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>
            <p:ph idx="2" type="pic"/>
          </p:nvPr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10" name="Google Shape;10;p17"/>
          <p:cNvSpPr txBox="1"/>
          <p:nvPr>
            <p:ph type="ctrTitle"/>
          </p:nvPr>
        </p:nvSpPr>
        <p:spPr>
          <a:xfrm>
            <a:off x="979714" y="3153993"/>
            <a:ext cx="45321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" name="Google Shape;11;p17"/>
          <p:cNvSpPr txBox="1"/>
          <p:nvPr>
            <p:ph idx="1" type="subTitle"/>
          </p:nvPr>
        </p:nvSpPr>
        <p:spPr>
          <a:xfrm>
            <a:off x="963614" y="5505450"/>
            <a:ext cx="45483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13" y="382122"/>
            <a:ext cx="3770768" cy="433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">
  <p:cSld name="Highlight"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/>
          <p:nvPr>
            <p:ph type="title"/>
          </p:nvPr>
        </p:nvSpPr>
        <p:spPr>
          <a:xfrm>
            <a:off x="963613" y="1104900"/>
            <a:ext cx="10248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aramon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None/>
              <a:defRPr sz="900">
                <a:solidFill>
                  <a:schemeClr val="accent4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6" name="Google Shape;56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963613" y="2824353"/>
            <a:ext cx="102633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Font typeface="Cormorant Garamond Light"/>
              <a:buNone/>
              <a:defRPr sz="4200">
                <a:solidFill>
                  <a:schemeClr val="accent4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">
    <p:bg>
      <p:bgPr>
        <a:solidFill>
          <a:schemeClr val="lt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0" name="Google Shape;60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7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27"/>
          <p:cNvSpPr txBox="1"/>
          <p:nvPr>
            <p:ph idx="2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bg>
      <p:bgPr>
        <a:solidFill>
          <a:schemeClr val="lt2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8"/>
          <p:cNvSpPr/>
          <p:nvPr>
            <p:ph idx="2" type="pic"/>
          </p:nvPr>
        </p:nvSpPr>
        <p:spPr>
          <a:xfrm>
            <a:off x="6801134" y="2097088"/>
            <a:ext cx="4425600" cy="388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65" name="Google Shape;65;p28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8"/>
          <p:cNvSpPr txBox="1"/>
          <p:nvPr>
            <p:ph idx="1" type="body"/>
          </p:nvPr>
        </p:nvSpPr>
        <p:spPr>
          <a:xfrm>
            <a:off x="963612" y="2097087"/>
            <a:ext cx="49413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7" name="Google Shape;6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8"/>
          <p:cNvSpPr txBox="1"/>
          <p:nvPr>
            <p:ph idx="3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28"/>
          <p:cNvSpPr txBox="1"/>
          <p:nvPr>
            <p:ph idx="4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(large)">
  <p:cSld name="Text + Image (large)">
    <p:bg>
      <p:bgPr>
        <a:solidFill>
          <a:schemeClr val="lt2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9"/>
          <p:cNvSpPr txBox="1"/>
          <p:nvPr>
            <p:ph idx="1" type="body"/>
          </p:nvPr>
        </p:nvSpPr>
        <p:spPr>
          <a:xfrm>
            <a:off x="963612" y="2097087"/>
            <a:ext cx="6034500" cy="4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73" name="Google Shape;73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9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9"/>
          <p:cNvSpPr/>
          <p:nvPr>
            <p:ph idx="4" type="pic"/>
          </p:nvPr>
        </p:nvSpPr>
        <p:spPr>
          <a:xfrm>
            <a:off x="7382158" y="1540223"/>
            <a:ext cx="4425600" cy="493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_Centered">
  <p:cSld name="Graph_Centered">
    <p:bg>
      <p:bgPr>
        <a:solidFill>
          <a:schemeClr val="lt2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0"/>
          <p:cNvSpPr txBox="1"/>
          <p:nvPr>
            <p:ph type="title"/>
          </p:nvPr>
        </p:nvSpPr>
        <p:spPr>
          <a:xfrm>
            <a:off x="963613" y="533399"/>
            <a:ext cx="102486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0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0" name="Google Shape;8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0"/>
          <p:cNvSpPr txBox="1"/>
          <p:nvPr>
            <p:ph idx="2" type="body"/>
          </p:nvPr>
        </p:nvSpPr>
        <p:spPr>
          <a:xfrm>
            <a:off x="963613" y="1496787"/>
            <a:ext cx="10263300" cy="9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228600" lvl="1" marL="9144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indent="-228600" lvl="2" marL="1371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indent="-228600" lvl="4" marL="22860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Appendix">
    <p:bg>
      <p:bgPr>
        <a:solidFill>
          <a:schemeClr val="accent3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1"/>
          <p:cNvSpPr txBox="1"/>
          <p:nvPr>
            <p:ph type="title"/>
          </p:nvPr>
        </p:nvSpPr>
        <p:spPr>
          <a:xfrm>
            <a:off x="963613" y="1104900"/>
            <a:ext cx="10248600" cy="7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4" name="Google Shape;84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bg>
      <p:bgPr>
        <a:solidFill>
          <a:schemeClr val="lt2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2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32"/>
          <p:cNvSpPr txBox="1"/>
          <p:nvPr>
            <p:ph idx="1" type="body"/>
          </p:nvPr>
        </p:nvSpPr>
        <p:spPr>
          <a:xfrm>
            <a:off x="963611" y="2097087"/>
            <a:ext cx="10248600" cy="4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88" name="Google Shape;8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2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n Columns">
  <p:cSld name="Text in Columns">
    <p:bg>
      <p:bgPr>
        <a:solidFill>
          <a:schemeClr val="lt2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3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963612" y="2097087"/>
            <a:ext cx="5034300" cy="4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4" name="Google Shape;94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3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3"/>
          <p:cNvSpPr txBox="1"/>
          <p:nvPr>
            <p:ph idx="4" type="body"/>
          </p:nvPr>
        </p:nvSpPr>
        <p:spPr>
          <a:xfrm>
            <a:off x="6192381" y="2097088"/>
            <a:ext cx="5034300" cy="4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19637" y="3046649"/>
            <a:ext cx="27527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76600" y="4041321"/>
            <a:ext cx="56388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list">
  <p:cSld name="Bulletlist">
    <p:bg>
      <p:bgPr>
        <a:solidFill>
          <a:schemeClr val="lt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8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" type="body"/>
          </p:nvPr>
        </p:nvSpPr>
        <p:spPr>
          <a:xfrm>
            <a:off x="963612" y="2097088"/>
            <a:ext cx="102633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8300" lvl="0" marL="457200" algn="l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→"/>
              <a:defRPr sz="2200">
                <a:solidFill>
                  <a:schemeClr val="dk2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1pPr>
            <a:lvl2pPr indent="-368300" lvl="1" marL="914400" algn="l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→"/>
              <a:defRPr sz="2200">
                <a:solidFill>
                  <a:schemeClr val="dk2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2pPr>
            <a:lvl3pPr indent="-368300" lvl="2" marL="1371600" algn="l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→"/>
              <a:defRPr sz="2200">
                <a:solidFill>
                  <a:schemeClr val="dk2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3pPr>
            <a:lvl4pPr indent="-368300" lvl="3" marL="1828800" algn="l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→"/>
              <a:defRPr sz="2200">
                <a:solidFill>
                  <a:schemeClr val="dk2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4pPr>
            <a:lvl5pPr indent="-368300" lvl="4" marL="2286000" algn="l">
              <a:lnSpc>
                <a:spcPct val="8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→"/>
              <a:defRPr sz="2200">
                <a:solidFill>
                  <a:schemeClr val="dk2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5pPr>
            <a:lvl6pPr indent="-3683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•"/>
              <a:defRPr sz="2200"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6pPr>
            <a:lvl7pPr indent="-3683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•"/>
              <a:defRPr sz="2200"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7pPr>
            <a:lvl8pPr indent="-3683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•"/>
              <a:defRPr sz="2200"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8pPr>
            <a:lvl9pPr indent="-3683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rmorant Garamond Light"/>
              <a:buChar char="•"/>
              <a:defRPr sz="2200"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9pPr>
          </a:lstStyle>
          <a:p/>
        </p:txBody>
      </p:sp>
      <p:pic>
        <p:nvPicPr>
          <p:cNvPr id="16" name="Google Shape;16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8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-1">
  <p:cSld name="Graph-1">
    <p:bg>
      <p:bgPr>
        <a:solidFill>
          <a:schemeClr val="lt2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 txBox="1"/>
          <p:nvPr>
            <p:ph type="title"/>
          </p:nvPr>
        </p:nvSpPr>
        <p:spPr>
          <a:xfrm>
            <a:off x="963613" y="533399"/>
            <a:ext cx="102486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2" name="Google Shape;22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-2">
  <p:cSld name="Graph-2">
    <p:bg>
      <p:bgPr>
        <a:solidFill>
          <a:schemeClr val="lt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963613" y="1104900"/>
            <a:ext cx="10248600" cy="99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6" name="Google Shape;2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Graph">
  <p:cSld name="Text + Graph">
    <p:bg>
      <p:bgPr>
        <a:solidFill>
          <a:schemeClr val="lt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963612" y="2097087"/>
            <a:ext cx="43089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21"/>
          <p:cNvSpPr txBox="1"/>
          <p:nvPr>
            <p:ph idx="2" type="body"/>
          </p:nvPr>
        </p:nvSpPr>
        <p:spPr>
          <a:xfrm>
            <a:off x="5504598" y="2097088"/>
            <a:ext cx="57078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1" name="Google Shape;3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1"/>
          <p:cNvSpPr txBox="1"/>
          <p:nvPr>
            <p:ph idx="3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4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_Light">
  <p:cSld name="Highlight_Light">
    <p:bg>
      <p:bgPr>
        <a:solidFill>
          <a:schemeClr val="l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2"/>
          <p:cNvSpPr txBox="1"/>
          <p:nvPr>
            <p:ph idx="1" type="body"/>
          </p:nvPr>
        </p:nvSpPr>
        <p:spPr>
          <a:xfrm>
            <a:off x="963613" y="1633183"/>
            <a:ext cx="10263300" cy="17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  <a:defRPr sz="4500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latin typeface="Garamond"/>
                <a:ea typeface="Garamond"/>
                <a:cs typeface="Garamond"/>
                <a:sym typeface="Garamond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2"/>
          <p:cNvSpPr/>
          <p:nvPr>
            <p:ph idx="2" type="pic"/>
          </p:nvPr>
        </p:nvSpPr>
        <p:spPr>
          <a:xfrm>
            <a:off x="8150679" y="4416879"/>
            <a:ext cx="3657000" cy="206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oWeAre">
  <p:cSld name="WhoWeAre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" type="body"/>
          </p:nvPr>
        </p:nvSpPr>
        <p:spPr>
          <a:xfrm>
            <a:off x="963612" y="2738846"/>
            <a:ext cx="2014800" cy="3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1" name="Google Shape;4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3"/>
          <p:cNvSpPr txBox="1"/>
          <p:nvPr>
            <p:ph idx="2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</a:defRPr>
            </a:lvl1pPr>
            <a:lvl2pPr indent="-3429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3"/>
          <p:cNvSpPr/>
          <p:nvPr>
            <p:ph idx="3" type="pic"/>
          </p:nvPr>
        </p:nvSpPr>
        <p:spPr>
          <a:xfrm>
            <a:off x="6096000" y="1545668"/>
            <a:ext cx="5130900" cy="407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4" name="Google Shape;44;p23"/>
          <p:cNvSpPr txBox="1"/>
          <p:nvPr>
            <p:ph idx="4" type="body"/>
          </p:nvPr>
        </p:nvSpPr>
        <p:spPr>
          <a:xfrm>
            <a:off x="3253967" y="2738846"/>
            <a:ext cx="2014800" cy="31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sp>
      <p:sp>
        <p:nvSpPr>
          <p:cNvPr id="47" name="Google Shape;47;p24"/>
          <p:cNvSpPr txBox="1"/>
          <p:nvPr>
            <p:ph idx="1" type="body"/>
          </p:nvPr>
        </p:nvSpPr>
        <p:spPr>
          <a:xfrm>
            <a:off x="10949667" y="381000"/>
            <a:ext cx="856800" cy="194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aramond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">
  <p:cSld name="Introduction">
    <p:bg>
      <p:bgPr>
        <a:solidFill>
          <a:schemeClr val="lt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963613" y="1104900"/>
            <a:ext cx="10248600" cy="32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2pPr>
            <a:lvl3pPr indent="-228600" lvl="2" marL="1371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3pPr>
            <a:lvl4pPr indent="-228600" lvl="3" marL="18288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4pPr>
            <a:lvl5pPr indent="-228600" lvl="4" marL="22860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2" name="Google Shape;5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949668" y="381000"/>
            <a:ext cx="858157" cy="193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ormorant Garamond Light"/>
              <a:buNone/>
              <a:defRPr b="0" i="0" sz="4200" u="none" cap="none" strike="noStrike">
                <a:solidFill>
                  <a:schemeClr val="dk1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rmorant Garamond Light"/>
              <a:buNone/>
              <a:defRPr b="0" i="0" sz="1800" u="none" cap="none" strike="noStrike">
                <a:solidFill>
                  <a:srgbClr val="000000"/>
                </a:solidFill>
                <a:latin typeface="Cormorant Garamond Light"/>
                <a:ea typeface="Cormorant Garamond Light"/>
                <a:cs typeface="Cormorant Garamond Light"/>
                <a:sym typeface="Cormorant Garamond Light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963386" y="2097088"/>
            <a:ext cx="102633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1pPr>
            <a:lvl2pPr indent="-304800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2pPr>
            <a:lvl3pPr indent="-304800" lvl="2" marL="1371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3pPr>
            <a:lvl4pPr indent="-304800" lvl="3" marL="18288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4pPr>
            <a:lvl5pPr indent="-304800" lvl="4" marL="22860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  <a:defRPr b="0" i="0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072">
          <p15:clr>
            <a:srgbClr val="F26B43"/>
          </p15:clr>
        </p15:guide>
        <p15:guide id="4" orient="horz" pos="240">
          <p15:clr>
            <a:srgbClr val="F26B43"/>
          </p15:clr>
        </p15:guide>
        <p15:guide id="5" pos="239">
          <p15:clr>
            <a:srgbClr val="F26B43"/>
          </p15:clr>
        </p15:guide>
        <p15:guide id="6" pos="607">
          <p15:clr>
            <a:srgbClr val="F26B43"/>
          </p15:clr>
        </p15:guide>
        <p15:guide id="7" orient="horz" pos="3711">
          <p15:clr>
            <a:srgbClr val="F26B43"/>
          </p15:clr>
        </p15:guide>
        <p15:guide id="8" orient="horz" pos="4135">
          <p15:clr>
            <a:srgbClr val="F26B43"/>
          </p15:clr>
        </p15:guide>
        <p15:guide id="9" orient="horz" pos="696">
          <p15:clr>
            <a:srgbClr val="F26B43"/>
          </p15:clr>
        </p15:guide>
        <p15:guide id="10" pos="7438">
          <p15:clr>
            <a:srgbClr val="F26B43"/>
          </p15:clr>
        </p15:guide>
        <p15:guide id="11" orient="horz" pos="13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arbonics.com/eesti-keele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/>
          <p:nvPr>
            <p:ph type="ctrTitle"/>
          </p:nvPr>
        </p:nvSpPr>
        <p:spPr>
          <a:xfrm>
            <a:off x="979714" y="3153993"/>
            <a:ext cx="4532086" cy="15362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Süsinikuturud - uued võimalused maaomanikule? </a:t>
            </a:r>
            <a:endParaRPr/>
          </a:p>
        </p:txBody>
      </p:sp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933039" y="5505450"/>
            <a:ext cx="45483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</a:pPr>
            <a:r>
              <a:rPr lang="en-US"/>
              <a:t>Veebruar 2023</a:t>
            </a: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>
            <a:alphaModFix/>
          </a:blip>
          <a:srcRect b="3869" l="0" r="0" t="5875"/>
          <a:stretch/>
        </p:blipFill>
        <p:spPr>
          <a:xfrm>
            <a:off x="6493225" y="0"/>
            <a:ext cx="569877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/>
          <p:nvPr>
            <p:ph type="title"/>
          </p:nvPr>
        </p:nvSpPr>
        <p:spPr>
          <a:xfrm>
            <a:off x="963613" y="533399"/>
            <a:ext cx="102486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/>
              <a:t>Kuidas süsinikuprojektiga ühinemine toimub?</a:t>
            </a:r>
            <a:endParaRPr/>
          </a:p>
        </p:txBody>
      </p:sp>
      <p:sp>
        <p:nvSpPr>
          <p:cNvPr id="208" name="Google Shape;208;p9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sp>
        <p:nvSpPr>
          <p:cNvPr id="209" name="Google Shape;209;p9"/>
          <p:cNvSpPr/>
          <p:nvPr/>
        </p:nvSpPr>
        <p:spPr>
          <a:xfrm>
            <a:off x="304075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1 </a:t>
            </a:r>
            <a:endParaRPr b="0" i="0" sz="1200" u="none" cap="none" strike="noStrike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TUTVU SÜSINIKUTULU TEENIMISE VÕIMALUSEGA</a:t>
            </a:r>
            <a:endParaRPr b="0" i="0" sz="1200" u="none" cap="none" strike="noStrike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0" name="Google Shape;210;p9"/>
          <p:cNvSpPr/>
          <p:nvPr/>
        </p:nvSpPr>
        <p:spPr>
          <a:xfrm>
            <a:off x="2188583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2 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JAGA INFOT OMA MAA KOHTA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1" name="Google Shape;211;p9"/>
          <p:cNvSpPr/>
          <p:nvPr/>
        </p:nvSpPr>
        <p:spPr>
          <a:xfrm>
            <a:off x="4049204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3 </a:t>
            </a:r>
            <a:endParaRPr b="0" i="0" sz="1200" u="none" cap="none" strike="noStrike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OSALE KÕNES, ET TUTVUDA  ENDA MAA SÜSINIKUTULU PROGNOOSIGA</a:t>
            </a:r>
            <a:endParaRPr b="0" i="0" sz="1200" u="none" cap="none" strike="noStrike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2" name="Google Shape;212;p9"/>
          <p:cNvSpPr/>
          <p:nvPr/>
        </p:nvSpPr>
        <p:spPr>
          <a:xfrm>
            <a:off x="5924317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4 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TUTVU JA NÕUSTU ÜLDTINGI- MUSTEGA	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3" name="Google Shape;213;p9"/>
          <p:cNvSpPr/>
          <p:nvPr/>
        </p:nvSpPr>
        <p:spPr>
          <a:xfrm>
            <a:off x="7803199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2"/>
                </a:solidFill>
                <a:latin typeface="IBM Plex Mono"/>
                <a:ea typeface="IBM Plex Mono"/>
                <a:cs typeface="IBM Plex Mono"/>
                <a:sym typeface="IBM Plex Mono"/>
              </a:rPr>
              <a:t>5 UUSMETSASTA JA HOOLDA</a:t>
            </a:r>
            <a:endParaRPr b="0" i="0" sz="1200" u="none" cap="none" strike="noStrike">
              <a:solidFill>
                <a:schemeClr val="l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4" name="Google Shape;214;p9"/>
          <p:cNvSpPr/>
          <p:nvPr/>
        </p:nvSpPr>
        <p:spPr>
          <a:xfrm>
            <a:off x="9693850" y="2470500"/>
            <a:ext cx="2238600" cy="1917000"/>
          </a:xfrm>
          <a:prstGeom prst="chevron">
            <a:avLst>
              <a:gd fmla="val 25569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6 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TEENI SÜSINIKUTULU</a:t>
            </a:r>
            <a:endParaRPr b="0" i="0" sz="1200" u="none" cap="none" strike="noStrike">
              <a:solidFill>
                <a:schemeClr val="dk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215" name="Google Shape;215;p9"/>
          <p:cNvSpPr txBox="1"/>
          <p:nvPr/>
        </p:nvSpPr>
        <p:spPr>
          <a:xfrm>
            <a:off x="2142675" y="4553600"/>
            <a:ext cx="1959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Nädal 1-2</a:t>
            </a:r>
            <a:endParaRPr b="0" i="0" sz="13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216" name="Google Shape;216;p9"/>
          <p:cNvSpPr txBox="1"/>
          <p:nvPr/>
        </p:nvSpPr>
        <p:spPr>
          <a:xfrm>
            <a:off x="7712775" y="4553600"/>
            <a:ext cx="184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Kevad/sügis</a:t>
            </a:r>
            <a:endParaRPr b="0" i="0" sz="13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9611500" y="4553600"/>
            <a:ext cx="1845000" cy="3846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Regulaarselt</a:t>
            </a:r>
            <a:endParaRPr b="0" i="0" sz="13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5833900" y="4553600"/>
            <a:ext cx="184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Nädal 4</a:t>
            </a:r>
            <a:endParaRPr b="0" i="0" sz="13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3935675" y="4561400"/>
            <a:ext cx="18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Nädal 1-2</a:t>
            </a:r>
            <a:endParaRPr b="0" i="0" sz="12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220" name="Google Shape;220;p9"/>
          <p:cNvSpPr txBox="1"/>
          <p:nvPr/>
        </p:nvSpPr>
        <p:spPr>
          <a:xfrm>
            <a:off x="158600" y="4553600"/>
            <a:ext cx="1845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Päev 1</a:t>
            </a:r>
            <a:endParaRPr b="0" i="0" sz="13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Miks ja millise lepingu sõlmima peab? </a:t>
            </a:r>
            <a:endParaRPr/>
          </a:p>
        </p:txBody>
      </p:sp>
      <p:sp>
        <p:nvSpPr>
          <p:cNvPr id="226" name="Google Shape;226;p10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sp>
        <p:nvSpPr>
          <p:cNvPr id="227" name="Google Shape;227;p10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228" name="Google Shape;22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936" y="3192100"/>
            <a:ext cx="3381975" cy="8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 txBox="1"/>
          <p:nvPr/>
        </p:nvSpPr>
        <p:spPr>
          <a:xfrm>
            <a:off x="589925" y="1888000"/>
            <a:ext cx="3984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MIKS?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Mono Light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USALDUS - ostjad vajavad kindlust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230" name="Google Shape;230;p10"/>
          <p:cNvPicPr preferRelativeResize="0"/>
          <p:nvPr/>
        </p:nvPicPr>
        <p:blipFill rotWithShape="1">
          <a:blip r:embed="rId4">
            <a:alphaModFix/>
          </a:blip>
          <a:srcRect b="8559" l="10472" r="0" t="11067"/>
          <a:stretch/>
        </p:blipFill>
        <p:spPr>
          <a:xfrm>
            <a:off x="4993175" y="2934700"/>
            <a:ext cx="6966620" cy="36494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 txBox="1"/>
          <p:nvPr/>
        </p:nvSpPr>
        <p:spPr>
          <a:xfrm>
            <a:off x="4993175" y="1836650"/>
            <a:ext cx="3984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MILLINE? 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Mono Light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Maaomanik valib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Mono Light"/>
              <a:buChar char="●"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Pikem leping = rohkem krediite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"/>
          <p:cNvSpPr txBox="1"/>
          <p:nvPr>
            <p:ph type="title"/>
          </p:nvPr>
        </p:nvSpPr>
        <p:spPr>
          <a:xfrm>
            <a:off x="963613" y="533399"/>
            <a:ext cx="102486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/>
              <a:t>Mida kaaluda süsinikupartnerit valides?</a:t>
            </a:r>
            <a:endParaRPr/>
          </a:p>
        </p:txBody>
      </p:sp>
      <p:sp>
        <p:nvSpPr>
          <p:cNvPr id="237" name="Google Shape;237;p11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sp>
        <p:nvSpPr>
          <p:cNvPr id="238" name="Google Shape;238;p11"/>
          <p:cNvSpPr txBox="1"/>
          <p:nvPr/>
        </p:nvSpPr>
        <p:spPr>
          <a:xfrm>
            <a:off x="1000325" y="1547525"/>
            <a:ext cx="10097400" cy="28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BM Plex Mono Light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Kui </a:t>
            </a:r>
            <a:r>
              <a:rPr b="1" i="0" lang="en-US" sz="25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täpne</a:t>
            </a: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 on mulle ennustatud süsinikutulu? </a:t>
            </a:r>
            <a:endParaRPr b="0" i="0" sz="27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BM Plex Mono Light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Mida partner teeb, et kindlustada krediitidele tulevikus </a:t>
            </a:r>
            <a:r>
              <a:rPr b="1" i="0" lang="en-US" sz="25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maksimaalne hind</a:t>
            </a: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? </a:t>
            </a:r>
            <a:endParaRPr b="0" i="0" sz="25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873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BM Plex Mono Light"/>
              <a:buChar char="●"/>
            </a:pP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Kas partner töötab mõne </a:t>
            </a:r>
            <a:r>
              <a:rPr b="1" i="0" lang="en-US" sz="2500" u="none" cap="none" strike="noStrike">
                <a:solidFill>
                  <a:srgbClr val="000000"/>
                </a:solidFill>
                <a:latin typeface="IBM Plex Mono"/>
                <a:ea typeface="IBM Plex Mono"/>
                <a:cs typeface="IBM Plex Mono"/>
                <a:sym typeface="IBM Plex Mono"/>
              </a:rPr>
              <a:t>suure süsinikustandardiga</a:t>
            </a:r>
            <a:r>
              <a:rPr b="0" i="0" lang="en-US" sz="25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 (Verra, Gold Standard)?  </a:t>
            </a:r>
            <a:endParaRPr b="0" i="0" sz="25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 txBox="1"/>
          <p:nvPr>
            <p:ph type="title"/>
          </p:nvPr>
        </p:nvSpPr>
        <p:spPr>
          <a:xfrm>
            <a:off x="963613" y="533399"/>
            <a:ext cx="102486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-US"/>
              <a:t>Aitäh! Küsimusi? </a:t>
            </a:r>
            <a:endParaRPr/>
          </a:p>
        </p:txBody>
      </p:sp>
      <p:sp>
        <p:nvSpPr>
          <p:cNvPr id="244" name="Google Shape;244;p12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"/>
          <p:cNvSpPr txBox="1"/>
          <p:nvPr>
            <p:ph idx="1" type="body"/>
          </p:nvPr>
        </p:nvSpPr>
        <p:spPr>
          <a:xfrm>
            <a:off x="1105913" y="1633208"/>
            <a:ext cx="10263300" cy="17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-US"/>
              <a:t>Võta meiega ühendust ja teeme Sinu maale </a:t>
            </a:r>
            <a:r>
              <a:rPr lang="en-US">
                <a:solidFill>
                  <a:schemeClr val="dk1"/>
                </a:solidFill>
              </a:rPr>
              <a:t>tasuta uusmetsastamise süsinikuanalüüsi</a:t>
            </a:r>
            <a:r>
              <a:rPr lang="en-US"/>
              <a:t>.</a:t>
            </a:r>
            <a:endParaRPr/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None/>
            </a:pPr>
            <a:r>
              <a:rPr lang="en-US"/>
              <a:t>Registreeri lehel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www.arbonics.com/</a:t>
            </a:r>
            <a:r>
              <a:rPr lang="en-US"/>
              <a:t> või võta meiega ühendust maaomanikud@arbonics.com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4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Kes me oleme?</a:t>
            </a:r>
            <a:endParaRPr/>
          </a:p>
        </p:txBody>
      </p:sp>
      <p:sp>
        <p:nvSpPr>
          <p:cNvPr id="255" name="Google Shape;255;p14"/>
          <p:cNvSpPr txBox="1"/>
          <p:nvPr>
            <p:ph idx="1" type="body"/>
          </p:nvPr>
        </p:nvSpPr>
        <p:spPr>
          <a:xfrm>
            <a:off x="539725" y="2456801"/>
            <a:ext cx="2014800" cy="3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KRISTJAN LEPIK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Co-founder, CEO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kristjan@arbonics.com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MALCOLM SEDGWICK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Verification &amp; Carbon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JĀNIS RUKS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Forestry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ANNA-LIISA TALTS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Customer Success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6" name="Google Shape;256;p14"/>
          <p:cNvSpPr txBox="1"/>
          <p:nvPr>
            <p:ph idx="4" type="body"/>
          </p:nvPr>
        </p:nvSpPr>
        <p:spPr>
          <a:xfrm>
            <a:off x="2813925" y="2456800"/>
            <a:ext cx="2234700" cy="3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LISETT LUIK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Co-founder, COO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lisett@arbonics.com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KÄRT JOHANNA OJAMÄE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Marketing &amp; Partnerships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KATRIN SIGAL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Legal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JOHANNA-MARIA VÄRGÅRDEN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Sales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MARTIN VOLL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en-US"/>
              <a:t>Sales</a:t>
            </a:r>
            <a:endParaRPr/>
          </a:p>
        </p:txBody>
      </p:sp>
      <p:pic>
        <p:nvPicPr>
          <p:cNvPr id="257" name="Google Shape;2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0592" y="1619799"/>
            <a:ext cx="6618429" cy="4411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8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63" name="Google Shape;263;p15"/>
          <p:cNvSpPr txBox="1"/>
          <p:nvPr>
            <p:ph type="title"/>
          </p:nvPr>
        </p:nvSpPr>
        <p:spPr>
          <a:xfrm>
            <a:off x="963613" y="1104899"/>
            <a:ext cx="10248674" cy="6803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Garamond"/>
              <a:buNone/>
            </a:pPr>
            <a:r>
              <a:rPr lang="en-US"/>
              <a:t>Aitäh!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b4eeb1ed3_0_0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113" name="Google Shape;113;g27b4eeb1ed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463" y="907950"/>
            <a:ext cx="7703076" cy="553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b4eeb1ed3_0_10"/>
          <p:cNvSpPr txBox="1"/>
          <p:nvPr>
            <p:ph idx="2" type="body"/>
          </p:nvPr>
        </p:nvSpPr>
        <p:spPr>
          <a:xfrm>
            <a:off x="379400" y="6205844"/>
            <a:ext cx="10847400" cy="4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-US" sz="1200"/>
              <a:t>(Billion tons) 50,000,000,000  vs  (Million tons) 43,000,000  st täna suudame uusmetsastamise teel siduda peaaegu 1/1000 õhku paisatavast CO2-st</a:t>
            </a:r>
            <a:endParaRPr sz="1200"/>
          </a:p>
        </p:txBody>
      </p:sp>
      <p:pic>
        <p:nvPicPr>
          <p:cNvPr id="119" name="Google Shape;119;g27b4eeb1ed3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750" y="1364450"/>
            <a:ext cx="9893699" cy="391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27b4eeb1ed3_0_10"/>
          <p:cNvSpPr txBox="1"/>
          <p:nvPr/>
        </p:nvSpPr>
        <p:spPr>
          <a:xfrm>
            <a:off x="1180850" y="5359225"/>
            <a:ext cx="97725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IBM Plex Mono Light"/>
                <a:ea typeface="IBM Plex Mono Light"/>
                <a:cs typeface="IBM Plex Mono Light"/>
                <a:sym typeface="IBM Plex Mono Light"/>
              </a:rPr>
              <a:t>https://climatefocus.com/wp-content/uploads/2023/08/VCM-Dashboard-2023-H1-FINAL.pdf</a:t>
            </a:r>
            <a:endParaRPr sz="900"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" name="Google Shape;125;p3"/>
          <p:cNvCxnSpPr/>
          <p:nvPr/>
        </p:nvCxnSpPr>
        <p:spPr>
          <a:xfrm>
            <a:off x="6095999" y="2600287"/>
            <a:ext cx="0" cy="2215500"/>
          </a:xfrm>
          <a:prstGeom prst="straightConnector1">
            <a:avLst/>
          </a:prstGeom>
          <a:noFill/>
          <a:ln cap="rnd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" name="Google Shape;126;p3"/>
          <p:cNvCxnSpPr/>
          <p:nvPr/>
        </p:nvCxnSpPr>
        <p:spPr>
          <a:xfrm>
            <a:off x="2890634" y="2606818"/>
            <a:ext cx="0" cy="2215500"/>
          </a:xfrm>
          <a:prstGeom prst="straightConnector1">
            <a:avLst/>
          </a:prstGeom>
          <a:noFill/>
          <a:ln cap="rnd" cmpd="sng" w="127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" name="Google Shape;127;p3"/>
          <p:cNvSpPr/>
          <p:nvPr/>
        </p:nvSpPr>
        <p:spPr>
          <a:xfrm>
            <a:off x="4826725" y="4809309"/>
            <a:ext cx="2538600" cy="971100"/>
          </a:xfrm>
          <a:prstGeom prst="roundRect">
            <a:avLst>
              <a:gd fmla="val 11436" name="adj"/>
            </a:avLst>
          </a:prstGeom>
          <a:solidFill>
            <a:srgbClr val="DEDEDE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 txBox="1"/>
          <p:nvPr/>
        </p:nvSpPr>
        <p:spPr>
          <a:xfrm>
            <a:off x="4808146" y="4815840"/>
            <a:ext cx="25572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PUIT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€20 000–40 000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1621360" y="4815840"/>
            <a:ext cx="2538600" cy="971100"/>
          </a:xfrm>
          <a:prstGeom prst="roundRect">
            <a:avLst>
              <a:gd fmla="val 11436" name="adj"/>
            </a:avLst>
          </a:prstGeom>
          <a:solidFill>
            <a:srgbClr val="DEDE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"/>
          <p:cNvSpPr txBox="1"/>
          <p:nvPr>
            <p:ph type="title"/>
          </p:nvPr>
        </p:nvSpPr>
        <p:spPr>
          <a:xfrm>
            <a:off x="963613" y="533399"/>
            <a:ext cx="102486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Uus metsamajandus aitab kombineerida süsinikust ja puidust saadava tulu</a:t>
            </a:r>
            <a:endParaRPr/>
          </a:p>
        </p:txBody>
      </p:sp>
      <p:sp>
        <p:nvSpPr>
          <p:cNvPr id="131" name="Google Shape;131;p3"/>
          <p:cNvSpPr txBox="1"/>
          <p:nvPr>
            <p:ph idx="1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</a:pPr>
            <a:r>
              <a:t/>
            </a:r>
            <a:endParaRPr/>
          </a:p>
        </p:txBody>
      </p:sp>
      <p:sp>
        <p:nvSpPr>
          <p:cNvPr id="132" name="Google Shape;132;p3"/>
          <p:cNvSpPr txBox="1"/>
          <p:nvPr/>
        </p:nvSpPr>
        <p:spPr>
          <a:xfrm>
            <a:off x="963613" y="1924738"/>
            <a:ext cx="25758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TULU 1HA KOHTA: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1602782" y="2427430"/>
            <a:ext cx="25758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accent4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VARASEM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4808147" y="2427430"/>
            <a:ext cx="25758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OLEVIK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7958506" y="2427430"/>
            <a:ext cx="25758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accent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TULEVIK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1602782" y="4822371"/>
            <a:ext cx="25758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PUIT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€20 000–40 000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37" name="Google Shape;137;p3"/>
          <p:cNvSpPr/>
          <p:nvPr/>
        </p:nvSpPr>
        <p:spPr>
          <a:xfrm>
            <a:off x="4826725" y="3765680"/>
            <a:ext cx="2538600" cy="971100"/>
          </a:xfrm>
          <a:prstGeom prst="roundRect">
            <a:avLst>
              <a:gd fmla="val 11436" name="adj"/>
            </a:avLst>
          </a:prstGeom>
          <a:solidFill>
            <a:schemeClr val="accent3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4808146" y="3765680"/>
            <a:ext cx="25572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SÜSINIK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€5 000–20 000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cxnSp>
        <p:nvCxnSpPr>
          <p:cNvPr id="139" name="Google Shape;139;p3"/>
          <p:cNvCxnSpPr/>
          <p:nvPr/>
        </p:nvCxnSpPr>
        <p:spPr>
          <a:xfrm>
            <a:off x="9246358" y="2600287"/>
            <a:ext cx="0" cy="2215500"/>
          </a:xfrm>
          <a:prstGeom prst="straightConnector1">
            <a:avLst/>
          </a:prstGeom>
          <a:noFill/>
          <a:ln cap="rnd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" name="Google Shape;140;p3"/>
          <p:cNvSpPr/>
          <p:nvPr/>
        </p:nvSpPr>
        <p:spPr>
          <a:xfrm>
            <a:off x="7977084" y="4809309"/>
            <a:ext cx="2538600" cy="971100"/>
          </a:xfrm>
          <a:prstGeom prst="roundRect">
            <a:avLst>
              <a:gd fmla="val 11436" name="adj"/>
            </a:avLst>
          </a:prstGeom>
          <a:solidFill>
            <a:srgbClr val="DEDEDE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7977083" y="4815840"/>
            <a:ext cx="25386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PUIT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€20 000–40 000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7977084" y="3765680"/>
            <a:ext cx="2538600" cy="971100"/>
          </a:xfrm>
          <a:prstGeom prst="roundRect">
            <a:avLst>
              <a:gd fmla="val 11436" name="adj"/>
            </a:avLst>
          </a:prstGeom>
          <a:solidFill>
            <a:schemeClr val="accent3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7977083" y="3765680"/>
            <a:ext cx="25386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SÜSINIK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€5 000–20 000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7977084" y="2727832"/>
            <a:ext cx="2538600" cy="971100"/>
          </a:xfrm>
          <a:prstGeom prst="roundRect">
            <a:avLst>
              <a:gd fmla="val 11436" name="adj"/>
            </a:avLst>
          </a:prstGeom>
          <a:solidFill>
            <a:schemeClr val="lt1"/>
          </a:solidFill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7977083" y="2727832"/>
            <a:ext cx="2538600" cy="97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ELURIKKUS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Selgumisel</a:t>
            </a:r>
            <a:endParaRPr b="0" i="0" sz="14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Kust see väärtus (=raha) tuleb? </a:t>
            </a:r>
            <a:endParaRPr/>
          </a:p>
        </p:txBody>
      </p:sp>
      <p:sp>
        <p:nvSpPr>
          <p:cNvPr id="151" name="Google Shape;151;p4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963620" y="2359200"/>
            <a:ext cx="2247775" cy="2681325"/>
            <a:chOff x="963620" y="2359200"/>
            <a:chExt cx="2247775" cy="2681325"/>
          </a:xfrm>
        </p:grpSpPr>
        <p:pic>
          <p:nvPicPr>
            <p:cNvPr id="153" name="Google Shape;153;p4"/>
            <p:cNvPicPr preferRelativeResize="0"/>
            <p:nvPr/>
          </p:nvPicPr>
          <p:blipFill rotWithShape="1">
            <a:blip r:embed="rId3">
              <a:alphaModFix/>
            </a:blip>
            <a:srcRect b="0" l="70741" r="0" t="0"/>
            <a:stretch/>
          </p:blipFill>
          <p:spPr>
            <a:xfrm>
              <a:off x="1003203" y="4165225"/>
              <a:ext cx="1840950" cy="87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4"/>
            <p:cNvPicPr preferRelativeResize="0"/>
            <p:nvPr/>
          </p:nvPicPr>
          <p:blipFill rotWithShape="1">
            <a:blip r:embed="rId3">
              <a:alphaModFix/>
            </a:blip>
            <a:srcRect b="0" l="0" r="64275" t="0"/>
            <a:stretch/>
          </p:blipFill>
          <p:spPr>
            <a:xfrm>
              <a:off x="963620" y="2359200"/>
              <a:ext cx="2247775" cy="875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4"/>
            <p:cNvPicPr preferRelativeResize="0"/>
            <p:nvPr/>
          </p:nvPicPr>
          <p:blipFill rotWithShape="1">
            <a:blip r:embed="rId3">
              <a:alphaModFix/>
            </a:blip>
            <a:srcRect b="0" l="39670" r="36276" t="0"/>
            <a:stretch/>
          </p:blipFill>
          <p:spPr>
            <a:xfrm>
              <a:off x="1510389" y="3262213"/>
              <a:ext cx="1513300" cy="875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4"/>
          <p:cNvSpPr/>
          <p:nvPr/>
        </p:nvSpPr>
        <p:spPr>
          <a:xfrm>
            <a:off x="4561350" y="2583300"/>
            <a:ext cx="3069300" cy="179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rPr>
              <a:t>Vabatahtlik süsinikuturg</a:t>
            </a:r>
            <a:endParaRPr b="0" i="0" sz="1900" u="none" cap="none" strike="noStrike">
              <a:solidFill>
                <a:schemeClr val="lt1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sp>
        <p:nvSpPr>
          <p:cNvPr id="157" name="Google Shape;157;p4"/>
          <p:cNvSpPr/>
          <p:nvPr/>
        </p:nvSpPr>
        <p:spPr>
          <a:xfrm>
            <a:off x="3498475" y="3325875"/>
            <a:ext cx="641100" cy="56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10800000">
            <a:off x="8052425" y="3256950"/>
            <a:ext cx="641100" cy="56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9131175" y="3144150"/>
            <a:ext cx="2308500" cy="6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Maaomanikud ja süsinikuprojektid</a:t>
            </a:r>
            <a:endParaRPr b="0" i="0" sz="1600" u="none" cap="none" strike="noStrike">
              <a:solidFill>
                <a:schemeClr val="lt1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pic>
        <p:nvPicPr>
          <p:cNvPr id="160" name="Google Shape;16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5011" y="5620225"/>
            <a:ext cx="3381975" cy="8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"/>
          <p:cNvSpPr/>
          <p:nvPr/>
        </p:nvSpPr>
        <p:spPr>
          <a:xfrm rot="-5400000">
            <a:off x="5767375" y="4802975"/>
            <a:ext cx="641100" cy="564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6427950" y="4840625"/>
            <a:ext cx="2308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Kontrollib usaldusväärsust</a:t>
            </a:r>
            <a:endParaRPr b="0" i="0" sz="16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3350575" y="3890175"/>
            <a:ext cx="107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Ostavad</a:t>
            </a:r>
            <a:endParaRPr b="0" i="0" sz="16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64" name="Google Shape;164;p4"/>
          <p:cNvSpPr txBox="1"/>
          <p:nvPr/>
        </p:nvSpPr>
        <p:spPr>
          <a:xfrm>
            <a:off x="8008700" y="3951000"/>
            <a:ext cx="107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Müüvad</a:t>
            </a:r>
            <a:endParaRPr b="0" i="0" sz="1600" u="none" cap="none" strike="noStrike">
              <a:solidFill>
                <a:srgbClr val="000000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Kui palju süsinikukrediidid väärt on? </a:t>
            </a:r>
            <a:endParaRPr/>
          </a:p>
        </p:txBody>
      </p:sp>
      <p:sp>
        <p:nvSpPr>
          <p:cNvPr id="170" name="Google Shape;170;p5"/>
          <p:cNvSpPr txBox="1"/>
          <p:nvPr>
            <p:ph idx="2" type="body"/>
          </p:nvPr>
        </p:nvSpPr>
        <p:spPr>
          <a:xfrm>
            <a:off x="379412" y="6450013"/>
            <a:ext cx="10847400" cy="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sp>
        <p:nvSpPr>
          <p:cNvPr id="171" name="Google Shape;171;p5"/>
          <p:cNvSpPr txBox="1"/>
          <p:nvPr>
            <p:ph idx="3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pic>
        <p:nvPicPr>
          <p:cNvPr id="172" name="Google Shape;17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325" y="2169625"/>
            <a:ext cx="9705199" cy="34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"/>
          <p:cNvSpPr/>
          <p:nvPr/>
        </p:nvSpPr>
        <p:spPr>
          <a:xfrm>
            <a:off x="6204859" y="2051957"/>
            <a:ext cx="5023500" cy="3984300"/>
          </a:xfrm>
          <a:prstGeom prst="roundRect">
            <a:avLst>
              <a:gd fmla="val 3198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963614" y="2051957"/>
            <a:ext cx="5023500" cy="3984300"/>
          </a:xfrm>
          <a:prstGeom prst="roundRect">
            <a:avLst>
              <a:gd fmla="val 319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 txBox="1"/>
          <p:nvPr>
            <p:ph type="title"/>
          </p:nvPr>
        </p:nvSpPr>
        <p:spPr>
          <a:xfrm>
            <a:off x="963613" y="1104900"/>
            <a:ext cx="10248600" cy="8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Kuidas krediite teenida saab? </a:t>
            </a:r>
            <a:endParaRPr/>
          </a:p>
        </p:txBody>
      </p:sp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098" y="2414247"/>
            <a:ext cx="1144474" cy="114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1336744" y="4824864"/>
            <a:ext cx="45327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9075" lvl="0" marL="2190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Andmepõhine ja automaatne süsinikuhinnang tühjale maale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219075" lvl="0" marL="2190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Uute puude istutamine sobivale mittemetsamaale 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219075" lvl="0" marL="219075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Mono Light"/>
              <a:buChar char="•"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Tulu teenimine ca 5 aastat pärast istutamist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82" name="Google Shape;182;p6"/>
          <p:cNvSpPr txBox="1"/>
          <p:nvPr/>
        </p:nvSpPr>
        <p:spPr>
          <a:xfrm>
            <a:off x="1336751" y="3810000"/>
            <a:ext cx="4348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Uusmetsastamine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Krediit värskelt istutatud metsadest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6"/>
          <p:cNvSpPr txBox="1"/>
          <p:nvPr/>
        </p:nvSpPr>
        <p:spPr>
          <a:xfrm>
            <a:off x="6403175" y="4824875"/>
            <a:ext cx="4825200" cy="12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142875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Individuaalne lähenemine olemasolevatele metsadele 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142875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Süsiniku ja bioloogilise mitmekesisuse optimeerimine 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142875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dk2"/>
                </a:solidFill>
                <a:latin typeface="IBM Plex Mono Light"/>
                <a:ea typeface="IBM Plex Mono Light"/>
                <a:cs typeface="IBM Plex Mono Light"/>
                <a:sym typeface="IBM Plex Mono Light"/>
              </a:rPr>
              <a:t>Tulu teenimine lisaks puitmaterjalile läbi parema metsamajandamise</a:t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142875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142875" lvl="0" marL="2286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IBM Plex Mono Light"/>
              <a:ea typeface="IBM Plex Mono Light"/>
              <a:cs typeface="IBM Plex Mono Light"/>
              <a:sym typeface="IBM Plex Mono Light"/>
            </a:endParaRPr>
          </a:p>
        </p:txBody>
      </p:sp>
      <p:sp>
        <p:nvSpPr>
          <p:cNvPr id="184" name="Google Shape;184;p6"/>
          <p:cNvSpPr txBox="1"/>
          <p:nvPr/>
        </p:nvSpPr>
        <p:spPr>
          <a:xfrm>
            <a:off x="6578001" y="3810000"/>
            <a:ext cx="40257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Mõjumetsandus (piloot)</a:t>
            </a:r>
            <a:endParaRPr b="0" i="0" sz="2400" u="none" cap="none" strike="noStrike">
              <a:solidFill>
                <a:schemeClr val="dk2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2"/>
                </a:solidFill>
                <a:latin typeface="Garamond"/>
                <a:ea typeface="Garamond"/>
                <a:cs typeface="Garamond"/>
                <a:sym typeface="Garamond"/>
              </a:rPr>
              <a:t>Krediit olemasolevatest metsadest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2343" y="2414247"/>
            <a:ext cx="1144474" cy="114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"/>
          <p:cNvSpPr txBox="1"/>
          <p:nvPr>
            <p:ph type="title"/>
          </p:nvPr>
        </p:nvSpPr>
        <p:spPr>
          <a:xfrm>
            <a:off x="963613" y="1104899"/>
            <a:ext cx="102486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Millal süsinikukrediidid tulevad?</a:t>
            </a:r>
            <a:endParaRPr/>
          </a:p>
        </p:txBody>
      </p:sp>
      <p:sp>
        <p:nvSpPr>
          <p:cNvPr id="191" name="Google Shape;191;p7"/>
          <p:cNvSpPr txBox="1"/>
          <p:nvPr>
            <p:ph idx="4" type="body"/>
          </p:nvPr>
        </p:nvSpPr>
        <p:spPr>
          <a:xfrm>
            <a:off x="379412" y="350674"/>
            <a:ext cx="4275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</a:pPr>
            <a:r>
              <a:rPr lang="en-US"/>
              <a:t>AFFORESTATION</a:t>
            </a:r>
            <a:endParaRPr/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2288" y="1785299"/>
            <a:ext cx="8171264" cy="476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"/>
          <p:cNvSpPr/>
          <p:nvPr/>
        </p:nvSpPr>
        <p:spPr>
          <a:xfrm>
            <a:off x="0" y="-62200"/>
            <a:ext cx="6219300" cy="6994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5972600" y="-62200"/>
            <a:ext cx="6219300" cy="699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 txBox="1"/>
          <p:nvPr>
            <p:ph type="title"/>
          </p:nvPr>
        </p:nvSpPr>
        <p:spPr>
          <a:xfrm>
            <a:off x="963619" y="1104900"/>
            <a:ext cx="51324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Uusmetsastamine </a:t>
            </a:r>
            <a:r>
              <a:rPr b="1" lang="en-US">
                <a:latin typeface="Cormorant Garamond"/>
                <a:ea typeface="Cormorant Garamond"/>
                <a:cs typeface="Cormorant Garamond"/>
                <a:sym typeface="Cormorant Garamond"/>
              </a:rPr>
              <a:t>on</a:t>
            </a:r>
            <a:r>
              <a:rPr lang="en-US"/>
              <a:t> Sinu jaoks, kui…</a:t>
            </a:r>
            <a:endParaRPr/>
          </a:p>
        </p:txBody>
      </p:sp>
      <p:sp>
        <p:nvSpPr>
          <p:cNvPr id="200" name="Google Shape;200;p8"/>
          <p:cNvSpPr txBox="1"/>
          <p:nvPr>
            <p:ph idx="1" type="body"/>
          </p:nvPr>
        </p:nvSpPr>
        <p:spPr>
          <a:xfrm>
            <a:off x="963626" y="2516975"/>
            <a:ext cx="42753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Sinu maa on mittemetsamaa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oled valmis metsa eest hoolt kandma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soovid investeerida oma maasse ja keskkonda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/>
          </a:p>
        </p:txBody>
      </p:sp>
      <p:sp>
        <p:nvSpPr>
          <p:cNvPr id="201" name="Google Shape;201;p8"/>
          <p:cNvSpPr txBox="1"/>
          <p:nvPr>
            <p:ph type="title"/>
          </p:nvPr>
        </p:nvSpPr>
        <p:spPr>
          <a:xfrm>
            <a:off x="6516044" y="1104900"/>
            <a:ext cx="5132400" cy="6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Garamond"/>
              <a:buNone/>
            </a:pPr>
            <a:r>
              <a:rPr lang="en-US"/>
              <a:t>Uusmetsastamine </a:t>
            </a:r>
            <a:r>
              <a:rPr b="1" lang="en-US">
                <a:latin typeface="Cormorant Garamond"/>
                <a:ea typeface="Cormorant Garamond"/>
                <a:cs typeface="Cormorant Garamond"/>
                <a:sym typeface="Cormorant Garamond"/>
              </a:rPr>
              <a:t>ei ole</a:t>
            </a:r>
            <a:r>
              <a:rPr lang="en-US"/>
              <a:t> Sinu jaoks, kui…</a:t>
            </a:r>
            <a:endParaRPr/>
          </a:p>
        </p:txBody>
      </p:sp>
      <p:sp>
        <p:nvSpPr>
          <p:cNvPr id="202" name="Google Shape;202;p8"/>
          <p:cNvSpPr txBox="1"/>
          <p:nvPr>
            <p:ph idx="1" type="body"/>
          </p:nvPr>
        </p:nvSpPr>
        <p:spPr>
          <a:xfrm>
            <a:off x="6516050" y="2516975"/>
            <a:ext cx="4710900" cy="3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Sinu maal on seadusest tulenev kohustus istutada puid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maa on looduskaitse all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-36000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00"/>
              <a:buFont typeface="IBM Plex Mono"/>
              <a:buChar char="→"/>
            </a:pPr>
            <a:r>
              <a:rPr lang="en-US" sz="2400">
                <a:latin typeface="IBM Plex Mono Light"/>
                <a:ea typeface="IBM Plex Mono Light"/>
                <a:cs typeface="IBM Plex Mono Light"/>
                <a:sym typeface="IBM Plex Mono Light"/>
              </a:rPr>
              <a:t>maa on märgala</a:t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>
              <a:latin typeface="IBM Plex Mono Light"/>
              <a:ea typeface="IBM Plex Mono Light"/>
              <a:cs typeface="IBM Plex Mono Light"/>
              <a:sym typeface="IBM Plex Mono Light"/>
            </a:endParaRPr>
          </a:p>
          <a:p>
            <a:pPr indent="0" lvl="0" marL="3600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Arbnocs">
      <a:dk1>
        <a:srgbClr val="00783C"/>
      </a:dk1>
      <a:lt1>
        <a:srgbClr val="FFFFFF"/>
      </a:lt1>
      <a:dk2>
        <a:srgbClr val="5A5A5A"/>
      </a:dk2>
      <a:lt2>
        <a:srgbClr val="F0F0F0"/>
      </a:lt2>
      <a:accent1>
        <a:srgbClr val="00783C"/>
      </a:accent1>
      <a:accent2>
        <a:srgbClr val="785AD2"/>
      </a:accent2>
      <a:accent3>
        <a:srgbClr val="E0F5FF"/>
      </a:accent3>
      <a:accent4>
        <a:srgbClr val="B5B5B5"/>
      </a:accent4>
      <a:accent5>
        <a:srgbClr val="FFC2FF"/>
      </a:accent5>
      <a:accent6>
        <a:srgbClr val="F6FCFF"/>
      </a:accent6>
      <a:hlink>
        <a:srgbClr val="5A5A5A"/>
      </a:hlink>
      <a:folHlink>
        <a:srgbClr val="5A5A5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